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Garamond Bold" charset="1" panose="02020804030307010803"/>
      <p:regular r:id="rId12"/>
    </p:embeddedFont>
    <p:embeddedFont>
      <p:font typeface="Arial Bold" charset="1" panose="020B0704020202020204"/>
      <p:regular r:id="rId13"/>
    </p:embeddedFont>
    <p:embeddedFont>
      <p:font typeface="Times New Roman Bold" charset="1" panose="02030802070405020303"/>
      <p:regular r:id="rId17"/>
    </p:embeddedFont>
    <p:embeddedFont>
      <p:font typeface="Trade Gothic Bold" charset="1" panose="020B0803040303020004"/>
      <p:regular r:id="rId18"/>
    </p:embeddedFont>
    <p:embeddedFont>
      <p:font typeface="Trade Gothic" charset="1" panose="020B0503040303020004"/>
      <p:regular r:id="rId19"/>
    </p:embeddedFont>
    <p:embeddedFont>
      <p:font typeface="Calibri (MS)" charset="1" panose="020F0502020204030204"/>
      <p:regular r:id="rId20"/>
    </p:embeddedFont>
    <p:embeddedFont>
      <p:font typeface="Arial" charset="1" panose="020B0604020202020204"/>
      <p:regular r:id="rId21"/>
    </p:embeddedFont>
    <p:embeddedFont>
      <p:font typeface="Arial Italics" charset="1" panose="020B0604020202090204"/>
      <p:regular r:id="rId22"/>
    </p:embeddedFont>
    <p:embeddedFont>
      <p:font typeface="Arial Bold Italics" charset="1" panose="020B0704020202090204"/>
      <p:regular r:id="rId23"/>
    </p:embeddedFont>
    <p:embeddedFont>
      <p:font typeface="Calibri (MS) Bold Italics" charset="1" panose="020F07020304040A0204"/>
      <p:regular r:id="rId24"/>
    </p:embeddedFont>
    <p:embeddedFont>
      <p:font typeface="Calibri (MS) Italics" charset="1" panose="020F05020202040A0204"/>
      <p:regular r:id="rId25"/>
    </p:embeddedFont>
    <p:embeddedFont>
      <p:font typeface="Calibri (MS) Bold" charset="1" panose="020F070203040403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notesSlides/notesSlide2.xml" Type="http://schemas.openxmlformats.org/officeDocument/2006/relationships/notesSlide"/><Relationship Id="rId27" Target="notesSlides/notesSlide3.xml" Type="http://schemas.openxmlformats.org/officeDocument/2006/relationships/notesSlide"/><Relationship Id="rId28" Target="fonts/font28.fntdata" Type="http://schemas.openxmlformats.org/officeDocument/2006/relationships/font"/><Relationship Id="rId29" Target="notesSlides/notesSlide4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5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14" Target="../media/image22.png" Type="http://schemas.openxmlformats.org/officeDocument/2006/relationships/image"/><Relationship Id="rId15" Target="../media/image23.svg" Type="http://schemas.openxmlformats.org/officeDocument/2006/relationships/image"/><Relationship Id="rId16" Target="../media/image24.png" Type="http://schemas.openxmlformats.org/officeDocument/2006/relationships/image"/><Relationship Id="rId17" Target="../media/image25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4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6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4.png" Type="http://schemas.openxmlformats.org/officeDocument/2006/relationships/image"/><Relationship Id="rId4" Target="https://thenabhafoundation.org/education/" TargetMode="External" Type="http://schemas.openxmlformats.org/officeDocument/2006/relationships/hyperlink"/><Relationship Id="rId5" Target="https://asercentre.org/wp-content/uploads/2022/12/Punjab-1.pdf" TargetMode="External" Type="http://schemas.openxmlformats.org/officeDocument/2006/relationships/hyperlink"/><Relationship Id="rId6" Target="https://indianexpress.com/article/cities/chandigarh/aser-punjab-class-3-students-can-read-basic-text-arithmetic-skills-9803822/" TargetMode="External" Type="http://schemas.openxmlformats.org/officeDocument/2006/relationships/hyperlink"/><Relationship Id="rId7" Target="https://csrbox.org/Impact/description/India_CSR_news_To-Promote-Inclusive-Education,-Nabha-Power-Distributes-School-Kits-to-Rural-Students_2155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85170" y="1277282"/>
            <a:ext cx="6957907" cy="7732451"/>
          </a:xfrm>
          <a:custGeom>
            <a:avLst/>
            <a:gdLst/>
            <a:ahLst/>
            <a:cxnLst/>
            <a:rect r="r" b="b" t="t" l="l"/>
            <a:pathLst>
              <a:path h="7732451" w="6957907">
                <a:moveTo>
                  <a:pt x="0" y="0"/>
                </a:moveTo>
                <a:lnTo>
                  <a:pt x="6957907" y="0"/>
                </a:lnTo>
                <a:lnTo>
                  <a:pt x="6957907" y="7732450"/>
                </a:lnTo>
                <a:lnTo>
                  <a:pt x="0" y="77324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364950" y="2893363"/>
            <a:ext cx="4805264" cy="5139355"/>
            <a:chOff x="0" y="0"/>
            <a:chExt cx="6407018" cy="68524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407023" cy="6852412"/>
            </a:xfrm>
            <a:custGeom>
              <a:avLst/>
              <a:gdLst/>
              <a:ahLst/>
              <a:cxnLst/>
              <a:rect r="r" b="b" t="t" l="l"/>
              <a:pathLst>
                <a:path h="6852412" w="6407023">
                  <a:moveTo>
                    <a:pt x="0" y="0"/>
                  </a:moveTo>
                  <a:lnTo>
                    <a:pt x="6407023" y="0"/>
                  </a:lnTo>
                  <a:lnTo>
                    <a:pt x="6407023" y="6852412"/>
                  </a:lnTo>
                  <a:lnTo>
                    <a:pt x="0" y="6852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49475" b="-1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96929" y="-790136"/>
            <a:ext cx="15544800" cy="3114675"/>
            <a:chOff x="0" y="0"/>
            <a:chExt cx="20726400" cy="41529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26400" cy="4152900"/>
            </a:xfrm>
            <a:custGeom>
              <a:avLst/>
              <a:gdLst/>
              <a:ahLst/>
              <a:cxnLst/>
              <a:rect r="r" b="b" t="t" l="l"/>
              <a:pathLst>
                <a:path h="4152900" w="20726400">
                  <a:moveTo>
                    <a:pt x="0" y="0"/>
                  </a:moveTo>
                  <a:lnTo>
                    <a:pt x="20726400" y="0"/>
                  </a:lnTo>
                  <a:lnTo>
                    <a:pt x="20726400" y="4152900"/>
                  </a:lnTo>
                  <a:lnTo>
                    <a:pt x="0" y="4152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0726400" cy="41719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sz="6000" b="true">
                  <a:solidFill>
                    <a:srgbClr val="1F497D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SMART INDIA HACKATHON 2025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12270" y="1291776"/>
            <a:ext cx="8988376" cy="759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1510" indent="-325755" lvl="1">
              <a:lnSpc>
                <a:spcPts val="864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 ID – SIH25019</a:t>
            </a:r>
          </a:p>
          <a:p>
            <a:pPr algn="l" marL="651510" indent="-325755" lvl="1">
              <a:lnSpc>
                <a:spcPts val="864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 Title- Digital Learning </a:t>
            </a:r>
          </a:p>
          <a:p>
            <a:pPr algn="l" marL="542925" indent="-271462" lvl="1">
              <a:lnSpc>
                <a:spcPts val="3600"/>
              </a:lnSpc>
            </a:pPr>
            <a:r>
              <a:rPr lang="en-US" b="true" sz="3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Platform for Rural School Students in Nabha </a:t>
            </a:r>
          </a:p>
          <a:p>
            <a:pPr algn="just" marL="651510" indent="-325755" lvl="1">
              <a:lnSpc>
                <a:spcPts val="864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Theme- Smart Education</a:t>
            </a:r>
          </a:p>
          <a:p>
            <a:pPr algn="just" marL="651510" indent="-325755" lvl="1">
              <a:lnSpc>
                <a:spcPts val="864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PS Category- Software</a:t>
            </a:r>
          </a:p>
          <a:p>
            <a:pPr algn="just" marL="651510" indent="-325755" lvl="1">
              <a:lnSpc>
                <a:spcPts val="864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Team ID-</a:t>
            </a:r>
          </a:p>
          <a:p>
            <a:pPr algn="just" marL="651510" indent="-325755" lvl="1">
              <a:lnSpc>
                <a:spcPts val="864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Team Name - Xenovate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4762049" y="9446"/>
            <a:ext cx="3313680" cy="1684302"/>
            <a:chOff x="0" y="0"/>
            <a:chExt cx="4418240" cy="2245736"/>
          </a:xfrm>
        </p:grpSpPr>
        <p:sp>
          <p:nvSpPr>
            <p:cNvPr name="Freeform 10" id="10" descr="https://www.sih.gov.in/img1/SIH-Logo.png"/>
            <p:cNvSpPr/>
            <p:nvPr/>
          </p:nvSpPr>
          <p:spPr>
            <a:xfrm flipH="false" flipV="false" rot="0">
              <a:off x="0" y="0"/>
              <a:ext cx="4418203" cy="2245741"/>
            </a:xfrm>
            <a:custGeom>
              <a:avLst/>
              <a:gdLst/>
              <a:ahLst/>
              <a:cxnLst/>
              <a:rect r="r" b="b" t="t" l="l"/>
              <a:pathLst>
                <a:path h="2245741" w="4418203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532143"/>
            <a:ext cx="18287998" cy="754857"/>
            <a:chOff x="0" y="0"/>
            <a:chExt cx="24383998" cy="1006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006475"/>
            </a:xfrm>
            <a:custGeom>
              <a:avLst/>
              <a:gdLst/>
              <a:ahLst/>
              <a:cxnLst/>
              <a:rect r="r" b="b" t="t" l="l"/>
              <a:pathLst>
                <a:path h="10064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-27432"/>
            <a:ext cx="18288000" cy="1714500"/>
            <a:chOff x="0" y="0"/>
            <a:chExt cx="24384000" cy="228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24384000" cy="2390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480"/>
                </a:lnSpc>
              </a:pPr>
              <a:r>
                <a:rPr lang="en-US" sz="5400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GYAAN GANGA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106400" y="9534530"/>
            <a:ext cx="4267200" cy="547688"/>
            <a:chOff x="0" y="0"/>
            <a:chExt cx="5689600" cy="7302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8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5689600">
                  <a:moveTo>
                    <a:pt x="0" y="0"/>
                  </a:moveTo>
                  <a:lnTo>
                    <a:pt x="5689600" y="0"/>
                  </a:lnTo>
                  <a:lnTo>
                    <a:pt x="568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6896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Trade Gothic Bold"/>
                  <a:ea typeface="Trade Gothic Bold"/>
                  <a:cs typeface="Trade Gothic Bold"/>
                  <a:sym typeface="Trade Gothic Bold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972300" y="9534530"/>
            <a:ext cx="4806000" cy="547688"/>
            <a:chOff x="0" y="0"/>
            <a:chExt cx="6408000" cy="7302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408000" cy="730250"/>
            </a:xfrm>
            <a:custGeom>
              <a:avLst/>
              <a:gdLst/>
              <a:ahLst/>
              <a:cxnLst/>
              <a:rect r="r" b="b" t="t" l="l"/>
              <a:pathLst>
                <a:path h="730250" w="6408000">
                  <a:moveTo>
                    <a:pt x="0" y="0"/>
                  </a:moveTo>
                  <a:lnTo>
                    <a:pt x="6408000" y="0"/>
                  </a:lnTo>
                  <a:lnTo>
                    <a:pt x="64080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64080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Trade Gothic"/>
                  <a:ea typeface="Trade Gothic"/>
                  <a:cs typeface="Trade Gothic"/>
                  <a:sym typeface="Trade Gothic"/>
                </a:rPr>
                <a:t>@SIH Idea submission- Template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75610" y="359319"/>
            <a:ext cx="2711836" cy="760078"/>
            <a:chOff x="0" y="0"/>
            <a:chExt cx="3615782" cy="1013438"/>
          </a:xfrm>
        </p:grpSpPr>
        <p:sp>
          <p:nvSpPr>
            <p:cNvPr name="Freeform 14" id="14" descr="Your startup LOGO"/>
            <p:cNvSpPr/>
            <p:nvPr/>
          </p:nvSpPr>
          <p:spPr>
            <a:xfrm flipH="false" flipV="false" rot="0">
              <a:off x="25400" y="25400"/>
              <a:ext cx="3565017" cy="962660"/>
            </a:xfrm>
            <a:custGeom>
              <a:avLst/>
              <a:gdLst/>
              <a:ahLst/>
              <a:cxnLst/>
              <a:rect r="r" b="b" t="t" l="l"/>
              <a:pathLst>
                <a:path h="962660" w="3565017">
                  <a:moveTo>
                    <a:pt x="0" y="481330"/>
                  </a:moveTo>
                  <a:cubicBezTo>
                    <a:pt x="0" y="215519"/>
                    <a:pt x="798068" y="0"/>
                    <a:pt x="1782445" y="0"/>
                  </a:cubicBezTo>
                  <a:cubicBezTo>
                    <a:pt x="2766822" y="0"/>
                    <a:pt x="3565017" y="215519"/>
                    <a:pt x="3565017" y="481330"/>
                  </a:cubicBezTo>
                  <a:cubicBezTo>
                    <a:pt x="3565017" y="747141"/>
                    <a:pt x="2766949" y="962660"/>
                    <a:pt x="1782445" y="962660"/>
                  </a:cubicBezTo>
                  <a:cubicBezTo>
                    <a:pt x="797941" y="962660"/>
                    <a:pt x="0" y="747141"/>
                    <a:pt x="0" y="4813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 descr="Your startup LOGO"/>
            <p:cNvSpPr/>
            <p:nvPr/>
          </p:nvSpPr>
          <p:spPr>
            <a:xfrm flipH="false" flipV="false" rot="0">
              <a:off x="0" y="0"/>
              <a:ext cx="3615817" cy="1013460"/>
            </a:xfrm>
            <a:custGeom>
              <a:avLst/>
              <a:gdLst/>
              <a:ahLst/>
              <a:cxnLst/>
              <a:rect r="r" b="b" t="t" l="l"/>
              <a:pathLst>
                <a:path h="1013460" w="3615817">
                  <a:moveTo>
                    <a:pt x="0" y="506730"/>
                  </a:moveTo>
                  <a:lnTo>
                    <a:pt x="25400" y="506730"/>
                  </a:lnTo>
                  <a:lnTo>
                    <a:pt x="0" y="506730"/>
                  </a:lnTo>
                  <a:cubicBezTo>
                    <a:pt x="0" y="209423"/>
                    <a:pt x="839597" y="0"/>
                    <a:pt x="1807845" y="0"/>
                  </a:cubicBezTo>
                  <a:cubicBezTo>
                    <a:pt x="2776093" y="0"/>
                    <a:pt x="3615817" y="209423"/>
                    <a:pt x="3615817" y="506730"/>
                  </a:cubicBezTo>
                  <a:lnTo>
                    <a:pt x="3590417" y="506730"/>
                  </a:lnTo>
                  <a:lnTo>
                    <a:pt x="3615817" y="506730"/>
                  </a:lnTo>
                  <a:cubicBezTo>
                    <a:pt x="3615817" y="804037"/>
                    <a:pt x="2776220" y="1013460"/>
                    <a:pt x="1807972" y="1013460"/>
                  </a:cubicBezTo>
                  <a:lnTo>
                    <a:pt x="1807972" y="988060"/>
                  </a:lnTo>
                  <a:lnTo>
                    <a:pt x="1807972" y="1013460"/>
                  </a:lnTo>
                  <a:cubicBezTo>
                    <a:pt x="839597" y="1013460"/>
                    <a:pt x="0" y="804037"/>
                    <a:pt x="0" y="506730"/>
                  </a:cubicBezTo>
                  <a:lnTo>
                    <a:pt x="25400" y="506730"/>
                  </a:lnTo>
                  <a:lnTo>
                    <a:pt x="50800" y="506730"/>
                  </a:lnTo>
                  <a:lnTo>
                    <a:pt x="25400" y="506730"/>
                  </a:lnTo>
                  <a:lnTo>
                    <a:pt x="0" y="506730"/>
                  </a:lnTo>
                  <a:moveTo>
                    <a:pt x="50800" y="506730"/>
                  </a:moveTo>
                  <a:cubicBezTo>
                    <a:pt x="50800" y="520700"/>
                    <a:pt x="39370" y="532130"/>
                    <a:pt x="25400" y="532130"/>
                  </a:cubicBezTo>
                  <a:cubicBezTo>
                    <a:pt x="11430" y="532130"/>
                    <a:pt x="0" y="520700"/>
                    <a:pt x="0" y="506730"/>
                  </a:cubicBezTo>
                  <a:cubicBezTo>
                    <a:pt x="0" y="492760"/>
                    <a:pt x="11430" y="481330"/>
                    <a:pt x="25400" y="481330"/>
                  </a:cubicBezTo>
                  <a:cubicBezTo>
                    <a:pt x="39370" y="481330"/>
                    <a:pt x="50800" y="492760"/>
                    <a:pt x="50800" y="506730"/>
                  </a:cubicBezTo>
                  <a:cubicBezTo>
                    <a:pt x="50800" y="741045"/>
                    <a:pt x="807212" y="962660"/>
                    <a:pt x="1807845" y="962660"/>
                  </a:cubicBezTo>
                  <a:cubicBezTo>
                    <a:pt x="2808478" y="962660"/>
                    <a:pt x="3565017" y="741045"/>
                    <a:pt x="3565017" y="506730"/>
                  </a:cubicBezTo>
                  <a:cubicBezTo>
                    <a:pt x="3565017" y="272415"/>
                    <a:pt x="2808605" y="50800"/>
                    <a:pt x="1807845" y="50800"/>
                  </a:cubicBezTo>
                  <a:lnTo>
                    <a:pt x="1807845" y="25400"/>
                  </a:lnTo>
                  <a:lnTo>
                    <a:pt x="1807845" y="50800"/>
                  </a:lnTo>
                  <a:cubicBezTo>
                    <a:pt x="807212" y="50800"/>
                    <a:pt x="50800" y="272415"/>
                    <a:pt x="50800" y="506730"/>
                  </a:cubicBezTo>
                  <a:close/>
                </a:path>
              </a:pathLst>
            </a:custGeom>
            <a:solidFill>
              <a:srgbClr val="8064A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615782" cy="1070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XENOVATE</a:t>
              </a: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4762049" y="85645"/>
            <a:ext cx="3313680" cy="1684302"/>
            <a:chOff x="0" y="0"/>
            <a:chExt cx="4418240" cy="2245736"/>
          </a:xfrm>
        </p:grpSpPr>
        <p:sp>
          <p:nvSpPr>
            <p:cNvPr name="Freeform 18" id="18" descr="https://www.sih.gov.in/img1/SIH-Logo.png"/>
            <p:cNvSpPr/>
            <p:nvPr/>
          </p:nvSpPr>
          <p:spPr>
            <a:xfrm flipH="false" flipV="false" rot="0">
              <a:off x="0" y="0"/>
              <a:ext cx="4418203" cy="2245741"/>
            </a:xfrm>
            <a:custGeom>
              <a:avLst/>
              <a:gdLst/>
              <a:ahLst/>
              <a:cxnLst/>
              <a:rect r="r" b="b" t="t" l="l"/>
              <a:pathLst>
                <a:path h="2245741" w="4418203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0421780" y="1956209"/>
            <a:ext cx="7290810" cy="6883798"/>
            <a:chOff x="0" y="0"/>
            <a:chExt cx="9721080" cy="917839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721088" cy="9178290"/>
            </a:xfrm>
            <a:custGeom>
              <a:avLst/>
              <a:gdLst/>
              <a:ahLst/>
              <a:cxnLst/>
              <a:rect r="r" b="b" t="t" l="l"/>
              <a:pathLst>
                <a:path h="9178290" w="9721088">
                  <a:moveTo>
                    <a:pt x="9525" y="0"/>
                  </a:moveTo>
                  <a:lnTo>
                    <a:pt x="9711563" y="0"/>
                  </a:lnTo>
                  <a:cubicBezTo>
                    <a:pt x="9716770" y="0"/>
                    <a:pt x="9721088" y="4318"/>
                    <a:pt x="9721088" y="9525"/>
                  </a:cubicBezTo>
                  <a:lnTo>
                    <a:pt x="9721088" y="9168765"/>
                  </a:lnTo>
                  <a:cubicBezTo>
                    <a:pt x="9721088" y="9173972"/>
                    <a:pt x="9716770" y="9178290"/>
                    <a:pt x="9711563" y="9178290"/>
                  </a:cubicBezTo>
                  <a:lnTo>
                    <a:pt x="9525" y="9178290"/>
                  </a:lnTo>
                  <a:cubicBezTo>
                    <a:pt x="4318" y="9178290"/>
                    <a:pt x="0" y="9173972"/>
                    <a:pt x="0" y="916876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9168765"/>
                  </a:lnTo>
                  <a:lnTo>
                    <a:pt x="9525" y="9168765"/>
                  </a:lnTo>
                  <a:lnTo>
                    <a:pt x="9525" y="9159240"/>
                  </a:lnTo>
                  <a:lnTo>
                    <a:pt x="9711563" y="9159240"/>
                  </a:lnTo>
                  <a:lnTo>
                    <a:pt x="9711563" y="9168765"/>
                  </a:lnTo>
                  <a:lnTo>
                    <a:pt x="9702038" y="9168765"/>
                  </a:lnTo>
                  <a:lnTo>
                    <a:pt x="9702038" y="9525"/>
                  </a:lnTo>
                  <a:lnTo>
                    <a:pt x="9711563" y="9525"/>
                  </a:lnTo>
                  <a:lnTo>
                    <a:pt x="9711563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A7EBB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759719" y="2275931"/>
            <a:ext cx="6687940" cy="616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4500" u="sng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SOLUTION</a:t>
            </a:r>
          </a:p>
          <a:p>
            <a:pPr algn="ctr">
              <a:lnSpc>
                <a:spcPts val="4230"/>
              </a:lnSpc>
            </a:pPr>
          </a:p>
          <a:p>
            <a:pPr algn="l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Developing a </a:t>
            </a:r>
            <a:r>
              <a:rPr lang="en-US" sz="2700" i="true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web-based </a:t>
            </a:r>
            <a:r>
              <a: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 for teachers and students to collaborate </a:t>
            </a:r>
            <a:r>
              <a:rPr lang="en-US" b="true" sz="2700" i="true" u="sng">
                <a:solidFill>
                  <a:srgbClr val="00B05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without</a:t>
            </a:r>
            <a:r>
              <a:rPr lang="en-US" b="true" sz="2700" u="sng">
                <a:solidFill>
                  <a:srgbClr val="00B05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2700" i="true" u="sng">
                <a:solidFill>
                  <a:srgbClr val="00B05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high-end networking.</a:t>
            </a:r>
          </a:p>
          <a:p>
            <a:pPr algn="l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Teachers can share lectures, schedules, and planners.</a:t>
            </a:r>
          </a:p>
          <a:p>
            <a:pPr algn="l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Runs on </a:t>
            </a:r>
            <a:r>
              <a:rPr lang="en-US" b="true" sz="2700" i="true" u="sng">
                <a:solidFill>
                  <a:srgbClr val="00B05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simple connectivity</a:t>
            </a:r>
            <a:r>
              <a:rPr lang="en-US" sz="27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maximum participation.</a:t>
            </a:r>
          </a:p>
          <a:p>
            <a:pPr algn="l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Includes </a:t>
            </a:r>
            <a:r>
              <a:rPr lang="en-US" b="true" sz="2700" i="true" u="sng">
                <a:solidFill>
                  <a:srgbClr val="00B05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digital quizze</a:t>
            </a:r>
            <a:r>
              <a:rPr lang="en-US" b="true" sz="2700" u="sng">
                <a:solidFill>
                  <a:srgbClr val="00B050"/>
                </a:solidFill>
                <a:latin typeface="Arial Bold"/>
                <a:ea typeface="Arial Bold"/>
                <a:cs typeface="Arial Bold"/>
                <a:sym typeface="Arial Bold"/>
              </a:rPr>
              <a:t>s</a:t>
            </a:r>
            <a:r>
              <a:rPr lang="en-US" sz="27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b="true" sz="2700" i="true" u="sng">
                <a:solidFill>
                  <a:srgbClr val="00B05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games</a:t>
            </a:r>
            <a:r>
              <a: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learning.</a:t>
            </a:r>
          </a:p>
          <a:p>
            <a:pPr algn="l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</a:t>
            </a:r>
            <a:r>
              <a:rPr lang="en-US" b="true" sz="2700" i="true" u="sng">
                <a:solidFill>
                  <a:srgbClr val="00B05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administrative control</a:t>
            </a:r>
            <a:r>
              <a:rPr lang="en-US" b="true" sz="2700">
                <a:solidFill>
                  <a:srgbClr val="00B05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school authorities and Punjab government.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487516" y="1970701"/>
            <a:ext cx="7344852" cy="6898986"/>
            <a:chOff x="0" y="0"/>
            <a:chExt cx="9793136" cy="919864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793097" cy="9198610"/>
            </a:xfrm>
            <a:custGeom>
              <a:avLst/>
              <a:gdLst/>
              <a:ahLst/>
              <a:cxnLst/>
              <a:rect r="r" b="b" t="t" l="l"/>
              <a:pathLst>
                <a:path h="9198610" w="9793097">
                  <a:moveTo>
                    <a:pt x="9525" y="0"/>
                  </a:moveTo>
                  <a:lnTo>
                    <a:pt x="9783572" y="0"/>
                  </a:lnTo>
                  <a:cubicBezTo>
                    <a:pt x="9788778" y="0"/>
                    <a:pt x="9793097" y="4318"/>
                    <a:pt x="9793097" y="9525"/>
                  </a:cubicBezTo>
                  <a:lnTo>
                    <a:pt x="9793097" y="9189085"/>
                  </a:lnTo>
                  <a:cubicBezTo>
                    <a:pt x="9793097" y="9194292"/>
                    <a:pt x="9788778" y="9198610"/>
                    <a:pt x="9783572" y="9198610"/>
                  </a:cubicBezTo>
                  <a:lnTo>
                    <a:pt x="9525" y="9198610"/>
                  </a:lnTo>
                  <a:cubicBezTo>
                    <a:pt x="4318" y="9198610"/>
                    <a:pt x="0" y="9194292"/>
                    <a:pt x="0" y="918908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9189085"/>
                  </a:lnTo>
                  <a:lnTo>
                    <a:pt x="9525" y="9189085"/>
                  </a:lnTo>
                  <a:lnTo>
                    <a:pt x="9525" y="9179560"/>
                  </a:lnTo>
                  <a:lnTo>
                    <a:pt x="9783572" y="9179560"/>
                  </a:lnTo>
                  <a:lnTo>
                    <a:pt x="9783572" y="9189085"/>
                  </a:lnTo>
                  <a:lnTo>
                    <a:pt x="9774047" y="9189085"/>
                  </a:lnTo>
                  <a:lnTo>
                    <a:pt x="9774047" y="9525"/>
                  </a:lnTo>
                  <a:lnTo>
                    <a:pt x="9783572" y="9525"/>
                  </a:lnTo>
                  <a:lnTo>
                    <a:pt x="978357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A7EBB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834169" y="2545323"/>
            <a:ext cx="6707698" cy="590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4500" u="sng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FACING PROBLEMS</a:t>
            </a:r>
          </a:p>
          <a:p>
            <a:pPr algn="ctr">
              <a:lnSpc>
                <a:spcPts val="3375"/>
              </a:lnSpc>
            </a:pPr>
          </a:p>
          <a:p>
            <a:pPr algn="l" marL="570071" indent="-285036" lvl="1">
              <a:lnSpc>
                <a:spcPts val="3779"/>
              </a:lnSpc>
              <a:buFont typeface="Arial"/>
              <a:buChar char="•"/>
            </a:pPr>
            <a:r>
              <a:rPr lang="en-US" sz="315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Rural schools in Nabha </a:t>
            </a:r>
            <a:r>
              <a:rPr lang="en-US" b="true" sz="3150" i="true" u="sng">
                <a:solidFill>
                  <a:srgbClr val="FF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lack</a:t>
            </a:r>
            <a:r>
              <a:rPr lang="en-US" b="true" sz="3150" i="true" u="sng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 </a:t>
            </a:r>
            <a:r>
              <a:rPr lang="en-US" b="true" sz="3150" i="true" u="sng">
                <a:solidFill>
                  <a:srgbClr val="FF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reliable internet</a:t>
            </a:r>
            <a:r>
              <a:rPr lang="en-US" sz="3150" i="true">
                <a:solidFill>
                  <a:srgbClr val="FF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</a:t>
            </a:r>
            <a:r>
              <a:rPr lang="en-US" sz="315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and updated infrastructure</a:t>
            </a:r>
          </a:p>
          <a:p>
            <a:pPr algn="l" marL="570071" indent="-285036" lvl="1">
              <a:lnSpc>
                <a:spcPts val="3779"/>
              </a:lnSpc>
              <a:buFont typeface="Arial"/>
              <a:buChar char="•"/>
            </a:pPr>
            <a:r>
              <a:rPr lang="en-US" sz="315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Teachers struggle with </a:t>
            </a:r>
            <a:r>
              <a:rPr lang="en-US" b="true" sz="3150" i="true" u="sng">
                <a:solidFill>
                  <a:srgbClr val="FF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outdated systems.</a:t>
            </a:r>
          </a:p>
          <a:p>
            <a:pPr algn="l" marL="570071" indent="-285036" lvl="1">
              <a:lnSpc>
                <a:spcPts val="3779"/>
              </a:lnSpc>
              <a:buFont typeface="Arial"/>
              <a:buChar char="•"/>
            </a:pPr>
            <a:r>
              <a:rPr lang="en-US" sz="315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Students cannot access modern digital learning.</a:t>
            </a:r>
          </a:p>
          <a:p>
            <a:pPr algn="l" marL="570071" indent="-285036" lvl="1">
              <a:lnSpc>
                <a:spcPts val="3779"/>
              </a:lnSpc>
              <a:buFont typeface="Arial"/>
              <a:buChar char="•"/>
            </a:pPr>
            <a:r>
              <a:rPr lang="en-US" sz="315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Parents have </a:t>
            </a:r>
            <a:r>
              <a:rPr lang="en-US" b="true" sz="3150" i="true" u="sng">
                <a:solidFill>
                  <a:srgbClr val="FF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no digital visibility</a:t>
            </a:r>
            <a:r>
              <a:rPr lang="en-US" sz="3150" i="true">
                <a:solidFill>
                  <a:srgbClr val="FF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</a:t>
            </a:r>
            <a:r>
              <a:rPr lang="en-US" sz="315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into student progress.</a:t>
            </a:r>
          </a:p>
          <a:p>
            <a:pPr algn="l" marL="570071" indent="-285036" lvl="1">
              <a:lnSpc>
                <a:spcPts val="3779"/>
              </a:lnSpc>
              <a:buFont typeface="Arial"/>
              <a:buChar char="•"/>
            </a:pPr>
            <a:r>
              <a:rPr lang="en-US" sz="315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Rural education is facing a </a:t>
            </a:r>
            <a:r>
              <a:rPr lang="en-US" b="true" sz="3150" i="true" u="sng">
                <a:solidFill>
                  <a:srgbClr val="FF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growing digital divide.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020131" y="5102988"/>
            <a:ext cx="2131932" cy="593853"/>
            <a:chOff x="0" y="0"/>
            <a:chExt cx="2842576" cy="79180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842514" cy="791718"/>
            </a:xfrm>
            <a:custGeom>
              <a:avLst/>
              <a:gdLst/>
              <a:ahLst/>
              <a:cxnLst/>
              <a:rect r="r" b="b" t="t" l="l"/>
              <a:pathLst>
                <a:path h="791718" w="2842514">
                  <a:moveTo>
                    <a:pt x="0" y="177292"/>
                  </a:moveTo>
                  <a:lnTo>
                    <a:pt x="2446655" y="177292"/>
                  </a:lnTo>
                  <a:lnTo>
                    <a:pt x="2446655" y="0"/>
                  </a:lnTo>
                  <a:lnTo>
                    <a:pt x="2842514" y="395859"/>
                  </a:lnTo>
                  <a:lnTo>
                    <a:pt x="2446655" y="791718"/>
                  </a:lnTo>
                  <a:lnTo>
                    <a:pt x="2446655" y="614553"/>
                  </a:lnTo>
                  <a:lnTo>
                    <a:pt x="0" y="614553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532143"/>
            <a:ext cx="18287998" cy="754857"/>
            <a:chOff x="0" y="0"/>
            <a:chExt cx="24383998" cy="1006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006475"/>
            </a:xfrm>
            <a:custGeom>
              <a:avLst/>
              <a:gdLst/>
              <a:ahLst/>
              <a:cxnLst/>
              <a:rect r="r" b="b" t="t" l="l"/>
              <a:pathLst>
                <a:path h="10064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4400" y="-71438"/>
            <a:ext cx="16459200" cy="1714500"/>
            <a:chOff x="0" y="0"/>
            <a:chExt cx="21945600" cy="228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945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21945600" cy="2390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480"/>
                </a:lnSpc>
              </a:pPr>
              <a:r>
                <a:rPr lang="en-US" sz="5400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TECHNICAL APPROACH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106400" y="9534530"/>
            <a:ext cx="4267200" cy="547688"/>
            <a:chOff x="0" y="0"/>
            <a:chExt cx="5689600" cy="7302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8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5689600">
                  <a:moveTo>
                    <a:pt x="0" y="0"/>
                  </a:moveTo>
                  <a:lnTo>
                    <a:pt x="5689600" y="0"/>
                  </a:lnTo>
                  <a:lnTo>
                    <a:pt x="568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6896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Trade Gothic Bold"/>
                  <a:ea typeface="Trade Gothic Bold"/>
                  <a:cs typeface="Trade Gothic Bold"/>
                  <a:sym typeface="Trade Gothic Bold"/>
                </a:rPr>
                <a:t>3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972300" y="9534530"/>
            <a:ext cx="4806000" cy="547688"/>
            <a:chOff x="0" y="0"/>
            <a:chExt cx="6408000" cy="7302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408000" cy="730250"/>
            </a:xfrm>
            <a:custGeom>
              <a:avLst/>
              <a:gdLst/>
              <a:ahLst/>
              <a:cxnLst/>
              <a:rect r="r" b="b" t="t" l="l"/>
              <a:pathLst>
                <a:path h="730250" w="6408000">
                  <a:moveTo>
                    <a:pt x="0" y="0"/>
                  </a:moveTo>
                  <a:lnTo>
                    <a:pt x="6408000" y="0"/>
                  </a:lnTo>
                  <a:lnTo>
                    <a:pt x="64080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64080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Trade Gothic"/>
                  <a:ea typeface="Trade Gothic"/>
                  <a:cs typeface="Trade Gothic"/>
                  <a:sym typeface="Trade Gothic"/>
                </a:rPr>
                <a:t>@SIH Idea submission- Template</a:t>
              </a: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4762049" y="85645"/>
            <a:ext cx="3313680" cy="1684302"/>
            <a:chOff x="0" y="0"/>
            <a:chExt cx="4418240" cy="2245736"/>
          </a:xfrm>
        </p:grpSpPr>
        <p:sp>
          <p:nvSpPr>
            <p:cNvPr name="Freeform 14" id="14" descr="https://www.sih.gov.in/img1/SIH-Logo.png"/>
            <p:cNvSpPr/>
            <p:nvPr/>
          </p:nvSpPr>
          <p:spPr>
            <a:xfrm flipH="false" flipV="false" rot="0">
              <a:off x="0" y="0"/>
              <a:ext cx="4418203" cy="2245741"/>
            </a:xfrm>
            <a:custGeom>
              <a:avLst/>
              <a:gdLst/>
              <a:ahLst/>
              <a:cxnLst/>
              <a:rect r="r" b="b" t="t" l="l"/>
              <a:pathLst>
                <a:path h="2245741" w="4418203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363188" y="1364456"/>
            <a:ext cx="14261718" cy="7893844"/>
            <a:chOff x="0" y="0"/>
            <a:chExt cx="19015624" cy="105251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015583" cy="10525125"/>
            </a:xfrm>
            <a:custGeom>
              <a:avLst/>
              <a:gdLst/>
              <a:ahLst/>
              <a:cxnLst/>
              <a:rect r="r" b="b" t="t" l="l"/>
              <a:pathLst>
                <a:path h="10525125" w="19015583">
                  <a:moveTo>
                    <a:pt x="0" y="1760554"/>
                  </a:moveTo>
                  <a:cubicBezTo>
                    <a:pt x="0" y="788283"/>
                    <a:pt x="786892" y="0"/>
                    <a:pt x="1757426" y="0"/>
                  </a:cubicBezTo>
                  <a:lnTo>
                    <a:pt x="17258157" y="0"/>
                  </a:lnTo>
                  <a:lnTo>
                    <a:pt x="17258157" y="9550"/>
                  </a:lnTo>
                  <a:lnTo>
                    <a:pt x="17258157" y="0"/>
                  </a:lnTo>
                  <a:cubicBezTo>
                    <a:pt x="18228819" y="0"/>
                    <a:pt x="19015583" y="788283"/>
                    <a:pt x="19015583" y="1760554"/>
                  </a:cubicBezTo>
                  <a:lnTo>
                    <a:pt x="19006058" y="1760554"/>
                  </a:lnTo>
                  <a:lnTo>
                    <a:pt x="19015583" y="1760554"/>
                  </a:lnTo>
                  <a:lnTo>
                    <a:pt x="19015583" y="8764571"/>
                  </a:lnTo>
                  <a:lnTo>
                    <a:pt x="19006058" y="8764571"/>
                  </a:lnTo>
                  <a:lnTo>
                    <a:pt x="19015583" y="8764571"/>
                  </a:lnTo>
                  <a:cubicBezTo>
                    <a:pt x="19015583" y="9736969"/>
                    <a:pt x="18228692" y="10525125"/>
                    <a:pt x="17258157" y="10525125"/>
                  </a:cubicBezTo>
                  <a:lnTo>
                    <a:pt x="17258157" y="10515575"/>
                  </a:lnTo>
                  <a:lnTo>
                    <a:pt x="17258157" y="10525125"/>
                  </a:lnTo>
                  <a:lnTo>
                    <a:pt x="1757426" y="10525125"/>
                  </a:lnTo>
                  <a:lnTo>
                    <a:pt x="1757426" y="10515575"/>
                  </a:lnTo>
                  <a:lnTo>
                    <a:pt x="1757426" y="10525125"/>
                  </a:lnTo>
                  <a:cubicBezTo>
                    <a:pt x="786892" y="10525125"/>
                    <a:pt x="0" y="9736842"/>
                    <a:pt x="0" y="8764571"/>
                  </a:cubicBezTo>
                  <a:lnTo>
                    <a:pt x="0" y="1760554"/>
                  </a:lnTo>
                  <a:lnTo>
                    <a:pt x="9525" y="1760554"/>
                  </a:lnTo>
                  <a:lnTo>
                    <a:pt x="0" y="1760554"/>
                  </a:lnTo>
                  <a:moveTo>
                    <a:pt x="19050" y="1760554"/>
                  </a:moveTo>
                  <a:lnTo>
                    <a:pt x="19050" y="8764571"/>
                  </a:lnTo>
                  <a:lnTo>
                    <a:pt x="9525" y="8764571"/>
                  </a:lnTo>
                  <a:lnTo>
                    <a:pt x="19050" y="8764571"/>
                  </a:lnTo>
                  <a:cubicBezTo>
                    <a:pt x="19050" y="9726401"/>
                    <a:pt x="797306" y="10506026"/>
                    <a:pt x="1757426" y="10506026"/>
                  </a:cubicBezTo>
                  <a:lnTo>
                    <a:pt x="17258157" y="10506026"/>
                  </a:lnTo>
                  <a:cubicBezTo>
                    <a:pt x="18218277" y="10506026"/>
                    <a:pt x="18996533" y="9726274"/>
                    <a:pt x="18996533" y="8764571"/>
                  </a:cubicBezTo>
                  <a:lnTo>
                    <a:pt x="18996533" y="1760554"/>
                  </a:lnTo>
                  <a:cubicBezTo>
                    <a:pt x="18996533" y="798724"/>
                    <a:pt x="18218277" y="19099"/>
                    <a:pt x="17258157" y="19099"/>
                  </a:cubicBezTo>
                  <a:lnTo>
                    <a:pt x="1757426" y="19099"/>
                  </a:lnTo>
                  <a:lnTo>
                    <a:pt x="1757426" y="9550"/>
                  </a:lnTo>
                  <a:lnTo>
                    <a:pt x="1757426" y="19099"/>
                  </a:lnTo>
                  <a:cubicBezTo>
                    <a:pt x="797306" y="19099"/>
                    <a:pt x="19050" y="798851"/>
                    <a:pt x="19050" y="1760554"/>
                  </a:cubicBezTo>
                  <a:close/>
                </a:path>
              </a:pathLst>
            </a:custGeom>
            <a:solidFill>
              <a:srgbClr val="4A7EBB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4697945" y="2063719"/>
            <a:ext cx="3441888" cy="487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9"/>
              </a:lnSpc>
            </a:pPr>
            <a:r>
              <a:rPr lang="en-US" sz="1575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Programming Languages</a:t>
            </a:r>
          </a:p>
          <a:p>
            <a:pPr algn="ctr">
              <a:lnSpc>
                <a:spcPts val="1439"/>
              </a:lnSpc>
            </a:pPr>
            <a:r>
              <a:rPr lang="en-US" b="true" sz="1200" u="sng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Python / JavaScript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5538813" y="2750193"/>
            <a:ext cx="786148" cy="727111"/>
            <a:chOff x="0" y="0"/>
            <a:chExt cx="1048198" cy="969481"/>
          </a:xfrm>
        </p:grpSpPr>
        <p:sp>
          <p:nvSpPr>
            <p:cNvPr name="Freeform 19" id="19" descr="File:Python-logo-notext.svg - Wikimedia Commons"/>
            <p:cNvSpPr/>
            <p:nvPr/>
          </p:nvSpPr>
          <p:spPr>
            <a:xfrm flipH="false" flipV="false" rot="0">
              <a:off x="0" y="0"/>
              <a:ext cx="1048258" cy="969518"/>
            </a:xfrm>
            <a:custGeom>
              <a:avLst/>
              <a:gdLst/>
              <a:ahLst/>
              <a:cxnLst/>
              <a:rect r="r" b="b" t="t" l="l"/>
              <a:pathLst>
                <a:path h="969518" w="1048258">
                  <a:moveTo>
                    <a:pt x="0" y="0"/>
                  </a:moveTo>
                  <a:lnTo>
                    <a:pt x="1048258" y="0"/>
                  </a:lnTo>
                  <a:lnTo>
                    <a:pt x="1048258" y="969518"/>
                  </a:lnTo>
                  <a:lnTo>
                    <a:pt x="0" y="969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5" b="-8115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6403066" y="2756106"/>
            <a:ext cx="841976" cy="778746"/>
            <a:chOff x="0" y="0"/>
            <a:chExt cx="1122634" cy="1038328"/>
          </a:xfrm>
        </p:grpSpPr>
        <p:sp>
          <p:nvSpPr>
            <p:cNvPr name="Freeform 21" id="21" descr="File:JavaScript-logo.png - Wikimedia Commons"/>
            <p:cNvSpPr/>
            <p:nvPr/>
          </p:nvSpPr>
          <p:spPr>
            <a:xfrm flipH="false" flipV="false" rot="0">
              <a:off x="0" y="0"/>
              <a:ext cx="1122680" cy="1038352"/>
            </a:xfrm>
            <a:custGeom>
              <a:avLst/>
              <a:gdLst/>
              <a:ahLst/>
              <a:cxnLst/>
              <a:rect r="r" b="b" t="t" l="l"/>
              <a:pathLst>
                <a:path h="1038352" w="1122680">
                  <a:moveTo>
                    <a:pt x="0" y="0"/>
                  </a:moveTo>
                  <a:lnTo>
                    <a:pt x="1122680" y="0"/>
                  </a:lnTo>
                  <a:lnTo>
                    <a:pt x="1122680" y="1038352"/>
                  </a:lnTo>
                  <a:lnTo>
                    <a:pt x="0" y="1038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4" b="-8116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4239308" y="5419841"/>
            <a:ext cx="4359160" cy="626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Frontend</a:t>
            </a:r>
          </a:p>
          <a:p>
            <a:pPr algn="ctr">
              <a:lnSpc>
                <a:spcPts val="1800"/>
              </a:lnSpc>
            </a:pPr>
            <a:r>
              <a:rPr lang="en-US" b="true" sz="1500" u="sng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React.js / Tailwind</a:t>
            </a:r>
          </a:p>
        </p:txBody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5944865" y="6225258"/>
            <a:ext cx="948044" cy="844143"/>
            <a:chOff x="0" y="0"/>
            <a:chExt cx="1264059" cy="1125524"/>
          </a:xfrm>
        </p:grpSpPr>
        <p:sp>
          <p:nvSpPr>
            <p:cNvPr name="Freeform 24" id="24" descr="File:React-icon.svg - Wikimedia Commons"/>
            <p:cNvSpPr/>
            <p:nvPr/>
          </p:nvSpPr>
          <p:spPr>
            <a:xfrm flipH="false" flipV="false" rot="0">
              <a:off x="0" y="0"/>
              <a:ext cx="1264031" cy="1125474"/>
            </a:xfrm>
            <a:custGeom>
              <a:avLst/>
              <a:gdLst/>
              <a:ahLst/>
              <a:cxnLst/>
              <a:rect r="r" b="b" t="t" l="l"/>
              <a:pathLst>
                <a:path h="1125474" w="1264031">
                  <a:moveTo>
                    <a:pt x="0" y="0"/>
                  </a:moveTo>
                  <a:lnTo>
                    <a:pt x="1264031" y="0"/>
                  </a:lnTo>
                  <a:lnTo>
                    <a:pt x="1264031" y="1125474"/>
                  </a:lnTo>
                  <a:lnTo>
                    <a:pt x="0" y="1125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47" b="-4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4239308" y="3623939"/>
            <a:ext cx="4359160" cy="626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Database</a:t>
            </a:r>
          </a:p>
          <a:p>
            <a:pPr algn="ctr">
              <a:lnSpc>
                <a:spcPts val="1800"/>
              </a:lnSpc>
            </a:pPr>
            <a:r>
              <a:rPr lang="en-US" b="true" sz="1500" u="sng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Supabase / MySQL</a:t>
            </a:r>
          </a:p>
        </p:txBody>
      </p: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5874363" y="4260638"/>
            <a:ext cx="1640154" cy="1066902"/>
            <a:chOff x="0" y="0"/>
            <a:chExt cx="2186873" cy="1422536"/>
          </a:xfrm>
        </p:grpSpPr>
        <p:sp>
          <p:nvSpPr>
            <p:cNvPr name="Freeform 27" id="27" descr="Download MySQL Logo in SVG Vector or PNG File Format - Logo.wine"/>
            <p:cNvSpPr/>
            <p:nvPr/>
          </p:nvSpPr>
          <p:spPr>
            <a:xfrm flipH="false" flipV="false" rot="0">
              <a:off x="0" y="0"/>
              <a:ext cx="2186813" cy="1422527"/>
            </a:xfrm>
            <a:custGeom>
              <a:avLst/>
              <a:gdLst/>
              <a:ahLst/>
              <a:cxnLst/>
              <a:rect r="r" b="b" t="t" l="l"/>
              <a:pathLst>
                <a:path h="1422527" w="2186813">
                  <a:moveTo>
                    <a:pt x="0" y="0"/>
                  </a:moveTo>
                  <a:lnTo>
                    <a:pt x="2186813" y="0"/>
                  </a:lnTo>
                  <a:lnTo>
                    <a:pt x="2186813" y="1422527"/>
                  </a:lnTo>
                  <a:lnTo>
                    <a:pt x="0" y="1422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2" b="-2487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5169892" y="4398331"/>
            <a:ext cx="803903" cy="828249"/>
            <a:chOff x="0" y="0"/>
            <a:chExt cx="1071871" cy="110433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71880" cy="1104392"/>
            </a:xfrm>
            <a:custGeom>
              <a:avLst/>
              <a:gdLst/>
              <a:ahLst/>
              <a:cxnLst/>
              <a:rect r="r" b="b" t="t" l="l"/>
              <a:pathLst>
                <a:path h="1104392" w="1071880">
                  <a:moveTo>
                    <a:pt x="0" y="0"/>
                  </a:moveTo>
                  <a:lnTo>
                    <a:pt x="1071880" y="0"/>
                  </a:lnTo>
                  <a:lnTo>
                    <a:pt x="1071880" y="1104392"/>
                  </a:lnTo>
                  <a:lnTo>
                    <a:pt x="0" y="1104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2" t="0" r="-21" b="5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4514268" y="7270078"/>
            <a:ext cx="3809240" cy="626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Backend</a:t>
            </a:r>
          </a:p>
          <a:p>
            <a:pPr algn="ctr">
              <a:lnSpc>
                <a:spcPts val="1889"/>
              </a:lnSpc>
            </a:pPr>
            <a:r>
              <a:rPr lang="en-US" b="true" sz="1575" u="sng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FastAPI</a:t>
            </a:r>
          </a:p>
        </p:txBody>
      </p: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15463239" y="7775297"/>
            <a:ext cx="1879653" cy="1208136"/>
            <a:chOff x="0" y="0"/>
            <a:chExt cx="2506203" cy="161084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506218" cy="1610868"/>
            </a:xfrm>
            <a:custGeom>
              <a:avLst/>
              <a:gdLst/>
              <a:ahLst/>
              <a:cxnLst/>
              <a:rect r="r" b="b" t="t" l="l"/>
              <a:pathLst>
                <a:path h="1610868" w="2506218">
                  <a:moveTo>
                    <a:pt x="0" y="0"/>
                  </a:moveTo>
                  <a:lnTo>
                    <a:pt x="2506218" y="0"/>
                  </a:lnTo>
                  <a:lnTo>
                    <a:pt x="2506218" y="1610868"/>
                  </a:lnTo>
                  <a:lnTo>
                    <a:pt x="0" y="1610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335" r="0" b="-334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4994748" y="1822810"/>
            <a:ext cx="2859540" cy="7300524"/>
            <a:chOff x="0" y="0"/>
            <a:chExt cx="3812720" cy="973403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812794" cy="9734042"/>
            </a:xfrm>
            <a:custGeom>
              <a:avLst/>
              <a:gdLst/>
              <a:ahLst/>
              <a:cxnLst/>
              <a:rect r="r" b="b" t="t" l="l"/>
              <a:pathLst>
                <a:path h="9734042" w="3812794">
                  <a:moveTo>
                    <a:pt x="0" y="643763"/>
                  </a:moveTo>
                  <a:cubicBezTo>
                    <a:pt x="0" y="288290"/>
                    <a:pt x="287274" y="0"/>
                    <a:pt x="641858" y="0"/>
                  </a:cubicBezTo>
                  <a:lnTo>
                    <a:pt x="3170936" y="0"/>
                  </a:lnTo>
                  <a:lnTo>
                    <a:pt x="3170936" y="9525"/>
                  </a:lnTo>
                  <a:lnTo>
                    <a:pt x="3170936" y="0"/>
                  </a:lnTo>
                  <a:lnTo>
                    <a:pt x="3170936" y="9525"/>
                  </a:lnTo>
                  <a:lnTo>
                    <a:pt x="3170936" y="0"/>
                  </a:lnTo>
                  <a:cubicBezTo>
                    <a:pt x="3525393" y="0"/>
                    <a:pt x="3812794" y="288290"/>
                    <a:pt x="3812794" y="643763"/>
                  </a:cubicBezTo>
                  <a:lnTo>
                    <a:pt x="3812794" y="9090279"/>
                  </a:lnTo>
                  <a:lnTo>
                    <a:pt x="3803269" y="9090279"/>
                  </a:lnTo>
                  <a:lnTo>
                    <a:pt x="3812794" y="9090279"/>
                  </a:lnTo>
                  <a:cubicBezTo>
                    <a:pt x="3812794" y="9445752"/>
                    <a:pt x="3525520" y="9734042"/>
                    <a:pt x="3170936" y="9734042"/>
                  </a:cubicBezTo>
                  <a:lnTo>
                    <a:pt x="3170936" y="9724517"/>
                  </a:lnTo>
                  <a:lnTo>
                    <a:pt x="3170936" y="9734042"/>
                  </a:lnTo>
                  <a:lnTo>
                    <a:pt x="641858" y="9734042"/>
                  </a:lnTo>
                  <a:lnTo>
                    <a:pt x="641858" y="9724517"/>
                  </a:lnTo>
                  <a:lnTo>
                    <a:pt x="641858" y="9734042"/>
                  </a:lnTo>
                  <a:cubicBezTo>
                    <a:pt x="287274" y="9734042"/>
                    <a:pt x="0" y="9445752"/>
                    <a:pt x="0" y="9090279"/>
                  </a:cubicBezTo>
                  <a:lnTo>
                    <a:pt x="0" y="643763"/>
                  </a:lnTo>
                  <a:lnTo>
                    <a:pt x="9525" y="643763"/>
                  </a:lnTo>
                  <a:lnTo>
                    <a:pt x="0" y="643763"/>
                  </a:lnTo>
                  <a:moveTo>
                    <a:pt x="19050" y="643763"/>
                  </a:moveTo>
                  <a:lnTo>
                    <a:pt x="19050" y="9090279"/>
                  </a:lnTo>
                  <a:lnTo>
                    <a:pt x="9525" y="9090279"/>
                  </a:lnTo>
                  <a:lnTo>
                    <a:pt x="19050" y="9090279"/>
                  </a:lnTo>
                  <a:cubicBezTo>
                    <a:pt x="19050" y="9435338"/>
                    <a:pt x="297942" y="9714992"/>
                    <a:pt x="641858" y="9714992"/>
                  </a:cubicBezTo>
                  <a:lnTo>
                    <a:pt x="3170936" y="9714992"/>
                  </a:lnTo>
                  <a:cubicBezTo>
                    <a:pt x="3514852" y="9714992"/>
                    <a:pt x="3793744" y="9435338"/>
                    <a:pt x="3793744" y="9090279"/>
                  </a:cubicBezTo>
                  <a:lnTo>
                    <a:pt x="3793744" y="643763"/>
                  </a:lnTo>
                  <a:lnTo>
                    <a:pt x="3803269" y="643763"/>
                  </a:lnTo>
                  <a:lnTo>
                    <a:pt x="3793744" y="643763"/>
                  </a:lnTo>
                  <a:cubicBezTo>
                    <a:pt x="3793744" y="298704"/>
                    <a:pt x="3514852" y="19050"/>
                    <a:pt x="3170936" y="19050"/>
                  </a:cubicBezTo>
                  <a:lnTo>
                    <a:pt x="641858" y="19050"/>
                  </a:lnTo>
                  <a:lnTo>
                    <a:pt x="641858" y="9525"/>
                  </a:lnTo>
                  <a:lnTo>
                    <a:pt x="641858" y="19050"/>
                  </a:lnTo>
                  <a:cubicBezTo>
                    <a:pt x="297942" y="19050"/>
                    <a:pt x="19050" y="298704"/>
                    <a:pt x="19050" y="643763"/>
                  </a:cubicBezTo>
                  <a:close/>
                </a:path>
              </a:pathLst>
            </a:custGeom>
            <a:solidFill>
              <a:srgbClr val="4A7EBB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475610" y="359319"/>
            <a:ext cx="2711836" cy="760078"/>
            <a:chOff x="0" y="0"/>
            <a:chExt cx="3615782" cy="1013438"/>
          </a:xfrm>
        </p:grpSpPr>
        <p:sp>
          <p:nvSpPr>
            <p:cNvPr name="Freeform 36" id="36" descr="Your startup LOGO"/>
            <p:cNvSpPr/>
            <p:nvPr/>
          </p:nvSpPr>
          <p:spPr>
            <a:xfrm flipH="false" flipV="false" rot="0">
              <a:off x="25400" y="25400"/>
              <a:ext cx="3565017" cy="962660"/>
            </a:xfrm>
            <a:custGeom>
              <a:avLst/>
              <a:gdLst/>
              <a:ahLst/>
              <a:cxnLst/>
              <a:rect r="r" b="b" t="t" l="l"/>
              <a:pathLst>
                <a:path h="962660" w="3565017">
                  <a:moveTo>
                    <a:pt x="0" y="481330"/>
                  </a:moveTo>
                  <a:cubicBezTo>
                    <a:pt x="0" y="215519"/>
                    <a:pt x="798068" y="0"/>
                    <a:pt x="1782445" y="0"/>
                  </a:cubicBezTo>
                  <a:cubicBezTo>
                    <a:pt x="2766822" y="0"/>
                    <a:pt x="3565017" y="215519"/>
                    <a:pt x="3565017" y="481330"/>
                  </a:cubicBezTo>
                  <a:cubicBezTo>
                    <a:pt x="3565017" y="747141"/>
                    <a:pt x="2766949" y="962660"/>
                    <a:pt x="1782445" y="962660"/>
                  </a:cubicBezTo>
                  <a:cubicBezTo>
                    <a:pt x="797941" y="962660"/>
                    <a:pt x="0" y="747141"/>
                    <a:pt x="0" y="4813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7" id="37" descr="Your startup LOGO"/>
            <p:cNvSpPr/>
            <p:nvPr/>
          </p:nvSpPr>
          <p:spPr>
            <a:xfrm flipH="false" flipV="false" rot="0">
              <a:off x="0" y="0"/>
              <a:ext cx="3615817" cy="1013460"/>
            </a:xfrm>
            <a:custGeom>
              <a:avLst/>
              <a:gdLst/>
              <a:ahLst/>
              <a:cxnLst/>
              <a:rect r="r" b="b" t="t" l="l"/>
              <a:pathLst>
                <a:path h="1013460" w="3615817">
                  <a:moveTo>
                    <a:pt x="0" y="506730"/>
                  </a:moveTo>
                  <a:lnTo>
                    <a:pt x="25400" y="506730"/>
                  </a:lnTo>
                  <a:lnTo>
                    <a:pt x="0" y="506730"/>
                  </a:lnTo>
                  <a:cubicBezTo>
                    <a:pt x="0" y="209423"/>
                    <a:pt x="839597" y="0"/>
                    <a:pt x="1807845" y="0"/>
                  </a:cubicBezTo>
                  <a:cubicBezTo>
                    <a:pt x="2776093" y="0"/>
                    <a:pt x="3615817" y="209423"/>
                    <a:pt x="3615817" y="506730"/>
                  </a:cubicBezTo>
                  <a:lnTo>
                    <a:pt x="3590417" y="506730"/>
                  </a:lnTo>
                  <a:lnTo>
                    <a:pt x="3615817" y="506730"/>
                  </a:lnTo>
                  <a:cubicBezTo>
                    <a:pt x="3615817" y="804037"/>
                    <a:pt x="2776220" y="1013460"/>
                    <a:pt x="1807972" y="1013460"/>
                  </a:cubicBezTo>
                  <a:lnTo>
                    <a:pt x="1807972" y="988060"/>
                  </a:lnTo>
                  <a:lnTo>
                    <a:pt x="1807972" y="1013460"/>
                  </a:lnTo>
                  <a:cubicBezTo>
                    <a:pt x="839597" y="1013460"/>
                    <a:pt x="0" y="804037"/>
                    <a:pt x="0" y="506730"/>
                  </a:cubicBezTo>
                  <a:lnTo>
                    <a:pt x="25400" y="506730"/>
                  </a:lnTo>
                  <a:lnTo>
                    <a:pt x="50800" y="506730"/>
                  </a:lnTo>
                  <a:lnTo>
                    <a:pt x="25400" y="506730"/>
                  </a:lnTo>
                  <a:lnTo>
                    <a:pt x="0" y="506730"/>
                  </a:lnTo>
                  <a:moveTo>
                    <a:pt x="50800" y="506730"/>
                  </a:moveTo>
                  <a:cubicBezTo>
                    <a:pt x="50800" y="520700"/>
                    <a:pt x="39370" y="532130"/>
                    <a:pt x="25400" y="532130"/>
                  </a:cubicBezTo>
                  <a:cubicBezTo>
                    <a:pt x="11430" y="532130"/>
                    <a:pt x="0" y="520700"/>
                    <a:pt x="0" y="506730"/>
                  </a:cubicBezTo>
                  <a:cubicBezTo>
                    <a:pt x="0" y="492760"/>
                    <a:pt x="11430" y="481330"/>
                    <a:pt x="25400" y="481330"/>
                  </a:cubicBezTo>
                  <a:cubicBezTo>
                    <a:pt x="39370" y="481330"/>
                    <a:pt x="50800" y="492760"/>
                    <a:pt x="50800" y="506730"/>
                  </a:cubicBezTo>
                  <a:cubicBezTo>
                    <a:pt x="50800" y="741045"/>
                    <a:pt x="807212" y="962660"/>
                    <a:pt x="1807845" y="962660"/>
                  </a:cubicBezTo>
                  <a:cubicBezTo>
                    <a:pt x="2808478" y="962660"/>
                    <a:pt x="3565017" y="741045"/>
                    <a:pt x="3565017" y="506730"/>
                  </a:cubicBezTo>
                  <a:cubicBezTo>
                    <a:pt x="3565017" y="272415"/>
                    <a:pt x="2808605" y="50800"/>
                    <a:pt x="1807845" y="50800"/>
                  </a:cubicBezTo>
                  <a:lnTo>
                    <a:pt x="1807845" y="25400"/>
                  </a:lnTo>
                  <a:lnTo>
                    <a:pt x="1807845" y="50800"/>
                  </a:lnTo>
                  <a:cubicBezTo>
                    <a:pt x="807212" y="50800"/>
                    <a:pt x="50800" y="272415"/>
                    <a:pt x="50800" y="506730"/>
                  </a:cubicBezTo>
                  <a:close/>
                </a:path>
              </a:pathLst>
            </a:custGeom>
            <a:solidFill>
              <a:srgbClr val="8064A2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3615782" cy="1070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XENOVATE</a:t>
              </a: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21308" y="1458679"/>
            <a:ext cx="14118000" cy="7941375"/>
          </a:xfrm>
          <a:custGeom>
            <a:avLst/>
            <a:gdLst/>
            <a:ahLst/>
            <a:cxnLst/>
            <a:rect r="r" b="b" t="t" l="l"/>
            <a:pathLst>
              <a:path h="7941375" w="14118000">
                <a:moveTo>
                  <a:pt x="0" y="0"/>
                </a:moveTo>
                <a:lnTo>
                  <a:pt x="14118000" y="0"/>
                </a:lnTo>
                <a:lnTo>
                  <a:pt x="14118000" y="7941375"/>
                </a:lnTo>
                <a:lnTo>
                  <a:pt x="0" y="79413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532143"/>
            <a:ext cx="18287998" cy="754857"/>
            <a:chOff x="0" y="0"/>
            <a:chExt cx="24383998" cy="1006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006475"/>
            </a:xfrm>
            <a:custGeom>
              <a:avLst/>
              <a:gdLst/>
              <a:ahLst/>
              <a:cxnLst/>
              <a:rect r="r" b="b" t="t" l="l"/>
              <a:pathLst>
                <a:path h="10064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-129189"/>
            <a:ext cx="18287998" cy="1714500"/>
            <a:chOff x="0" y="0"/>
            <a:chExt cx="24383998" cy="228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3998" cy="2286000"/>
            </a:xfrm>
            <a:custGeom>
              <a:avLst/>
              <a:gdLst/>
              <a:ahLst/>
              <a:cxnLst/>
              <a:rect r="r" b="b" t="t" l="l"/>
              <a:pathLst>
                <a:path h="2286000" w="24383998">
                  <a:moveTo>
                    <a:pt x="0" y="0"/>
                  </a:moveTo>
                  <a:lnTo>
                    <a:pt x="24383998" y="0"/>
                  </a:lnTo>
                  <a:lnTo>
                    <a:pt x="24383998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24383998" cy="2390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480"/>
                </a:lnSpc>
              </a:pPr>
              <a:r>
                <a:rPr lang="en-US" sz="5400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FEASIBILITY AND VIABILITY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106400" y="9534530"/>
            <a:ext cx="4267200" cy="547688"/>
            <a:chOff x="0" y="0"/>
            <a:chExt cx="5689600" cy="7302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8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5689600">
                  <a:moveTo>
                    <a:pt x="0" y="0"/>
                  </a:moveTo>
                  <a:lnTo>
                    <a:pt x="5689600" y="0"/>
                  </a:lnTo>
                  <a:lnTo>
                    <a:pt x="568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6896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b="true" sz="1800">
                  <a:solidFill>
                    <a:srgbClr val="FFFFFF"/>
                  </a:solidFill>
                  <a:latin typeface="Trade Gothic Bold"/>
                  <a:ea typeface="Trade Gothic Bold"/>
                  <a:cs typeface="Trade Gothic Bold"/>
                  <a:sym typeface="Trade Gothic Bold"/>
                </a:rPr>
                <a:t>4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972300" y="9534530"/>
            <a:ext cx="4806000" cy="547688"/>
            <a:chOff x="0" y="0"/>
            <a:chExt cx="6408000" cy="7302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408000" cy="730250"/>
            </a:xfrm>
            <a:custGeom>
              <a:avLst/>
              <a:gdLst/>
              <a:ahLst/>
              <a:cxnLst/>
              <a:rect r="r" b="b" t="t" l="l"/>
              <a:pathLst>
                <a:path h="730250" w="6408000">
                  <a:moveTo>
                    <a:pt x="0" y="0"/>
                  </a:moveTo>
                  <a:lnTo>
                    <a:pt x="6408000" y="0"/>
                  </a:lnTo>
                  <a:lnTo>
                    <a:pt x="64080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64080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Trade Gothic"/>
                  <a:ea typeface="Trade Gothic"/>
                  <a:cs typeface="Trade Gothic"/>
                  <a:sym typeface="Trade Gothic"/>
                </a:rPr>
                <a:t>@SIH Idea submission- Template</a:t>
              </a: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4762049" y="85645"/>
            <a:ext cx="3313680" cy="1684302"/>
            <a:chOff x="0" y="0"/>
            <a:chExt cx="4418240" cy="2245736"/>
          </a:xfrm>
        </p:grpSpPr>
        <p:sp>
          <p:nvSpPr>
            <p:cNvPr name="Freeform 14" id="14" descr="https://www.sih.gov.in/img1/SIH-Logo.png"/>
            <p:cNvSpPr/>
            <p:nvPr/>
          </p:nvSpPr>
          <p:spPr>
            <a:xfrm flipH="false" flipV="false" rot="0">
              <a:off x="0" y="0"/>
              <a:ext cx="4418203" cy="2245741"/>
            </a:xfrm>
            <a:custGeom>
              <a:avLst/>
              <a:gdLst/>
              <a:ahLst/>
              <a:cxnLst/>
              <a:rect r="r" b="b" t="t" l="l"/>
              <a:pathLst>
                <a:path h="2245741" w="4418203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45770" y="1769948"/>
            <a:ext cx="8453526" cy="7027700"/>
            <a:chOff x="0" y="0"/>
            <a:chExt cx="11271368" cy="93702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271377" cy="9370228"/>
            </a:xfrm>
            <a:custGeom>
              <a:avLst/>
              <a:gdLst/>
              <a:ahLst/>
              <a:cxnLst/>
              <a:rect r="r" b="b" t="t" l="l"/>
              <a:pathLst>
                <a:path h="9370228" w="11271377">
                  <a:moveTo>
                    <a:pt x="9525" y="0"/>
                  </a:moveTo>
                  <a:lnTo>
                    <a:pt x="11261852" y="0"/>
                  </a:lnTo>
                  <a:cubicBezTo>
                    <a:pt x="11267059" y="0"/>
                    <a:pt x="11271377" y="4399"/>
                    <a:pt x="11271377" y="9703"/>
                  </a:cubicBezTo>
                  <a:lnTo>
                    <a:pt x="11271377" y="9360526"/>
                  </a:lnTo>
                  <a:cubicBezTo>
                    <a:pt x="11271377" y="9365829"/>
                    <a:pt x="11267059" y="9370228"/>
                    <a:pt x="11261852" y="9370228"/>
                  </a:cubicBezTo>
                  <a:lnTo>
                    <a:pt x="9525" y="9370228"/>
                  </a:lnTo>
                  <a:cubicBezTo>
                    <a:pt x="4318" y="9370228"/>
                    <a:pt x="0" y="9365829"/>
                    <a:pt x="0" y="9360526"/>
                  </a:cubicBezTo>
                  <a:lnTo>
                    <a:pt x="0" y="9703"/>
                  </a:lnTo>
                  <a:cubicBezTo>
                    <a:pt x="0" y="4399"/>
                    <a:pt x="4318" y="0"/>
                    <a:pt x="9525" y="0"/>
                  </a:cubicBezTo>
                  <a:moveTo>
                    <a:pt x="9525" y="19405"/>
                  </a:moveTo>
                  <a:lnTo>
                    <a:pt x="9525" y="9703"/>
                  </a:lnTo>
                  <a:lnTo>
                    <a:pt x="19050" y="9703"/>
                  </a:lnTo>
                  <a:lnTo>
                    <a:pt x="19050" y="9360526"/>
                  </a:lnTo>
                  <a:lnTo>
                    <a:pt x="9525" y="9360526"/>
                  </a:lnTo>
                  <a:lnTo>
                    <a:pt x="9525" y="9350823"/>
                  </a:lnTo>
                  <a:lnTo>
                    <a:pt x="11261852" y="9350823"/>
                  </a:lnTo>
                  <a:lnTo>
                    <a:pt x="11261852" y="9360526"/>
                  </a:lnTo>
                  <a:lnTo>
                    <a:pt x="11252327" y="9360526"/>
                  </a:lnTo>
                  <a:lnTo>
                    <a:pt x="11252327" y="9703"/>
                  </a:lnTo>
                  <a:lnTo>
                    <a:pt x="11261852" y="9703"/>
                  </a:lnTo>
                  <a:lnTo>
                    <a:pt x="11261852" y="19405"/>
                  </a:lnTo>
                  <a:lnTo>
                    <a:pt x="9525" y="19405"/>
                  </a:lnTo>
                  <a:close/>
                </a:path>
              </a:pathLst>
            </a:custGeom>
            <a:solidFill>
              <a:srgbClr val="4A7EBB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368156" y="2842401"/>
            <a:ext cx="8453526" cy="4767244"/>
            <a:chOff x="0" y="0"/>
            <a:chExt cx="11271368" cy="635632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271377" cy="6362192"/>
            </a:xfrm>
            <a:custGeom>
              <a:avLst/>
              <a:gdLst/>
              <a:ahLst/>
              <a:cxnLst/>
              <a:rect r="r" b="b" t="t" l="l"/>
              <a:pathLst>
                <a:path h="6362192" w="11271377">
                  <a:moveTo>
                    <a:pt x="9525" y="0"/>
                  </a:moveTo>
                  <a:lnTo>
                    <a:pt x="11261852" y="0"/>
                  </a:lnTo>
                  <a:cubicBezTo>
                    <a:pt x="11267059" y="0"/>
                    <a:pt x="11271377" y="4318"/>
                    <a:pt x="11271377" y="9525"/>
                  </a:cubicBezTo>
                  <a:lnTo>
                    <a:pt x="11271377" y="6352667"/>
                  </a:lnTo>
                  <a:cubicBezTo>
                    <a:pt x="11271377" y="6357874"/>
                    <a:pt x="11267059" y="6362192"/>
                    <a:pt x="11261852" y="6362192"/>
                  </a:cubicBezTo>
                  <a:lnTo>
                    <a:pt x="9525" y="6362192"/>
                  </a:lnTo>
                  <a:cubicBezTo>
                    <a:pt x="4318" y="6362192"/>
                    <a:pt x="0" y="6357874"/>
                    <a:pt x="0" y="6352667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6352667"/>
                  </a:lnTo>
                  <a:lnTo>
                    <a:pt x="9525" y="6352667"/>
                  </a:lnTo>
                  <a:lnTo>
                    <a:pt x="9525" y="6343142"/>
                  </a:lnTo>
                  <a:lnTo>
                    <a:pt x="11261852" y="6343142"/>
                  </a:lnTo>
                  <a:lnTo>
                    <a:pt x="11261852" y="6352667"/>
                  </a:lnTo>
                  <a:lnTo>
                    <a:pt x="11252327" y="6352667"/>
                  </a:lnTo>
                  <a:lnTo>
                    <a:pt x="11252327" y="9525"/>
                  </a:lnTo>
                  <a:lnTo>
                    <a:pt x="11261852" y="9525"/>
                  </a:lnTo>
                  <a:lnTo>
                    <a:pt x="1126185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A7EBB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475610" y="359319"/>
            <a:ext cx="2711836" cy="760078"/>
            <a:chOff x="0" y="0"/>
            <a:chExt cx="3615782" cy="1013438"/>
          </a:xfrm>
        </p:grpSpPr>
        <p:sp>
          <p:nvSpPr>
            <p:cNvPr name="Freeform 20" id="20" descr="Your startup LOGO"/>
            <p:cNvSpPr/>
            <p:nvPr/>
          </p:nvSpPr>
          <p:spPr>
            <a:xfrm flipH="false" flipV="false" rot="0">
              <a:off x="25400" y="25400"/>
              <a:ext cx="3565017" cy="962660"/>
            </a:xfrm>
            <a:custGeom>
              <a:avLst/>
              <a:gdLst/>
              <a:ahLst/>
              <a:cxnLst/>
              <a:rect r="r" b="b" t="t" l="l"/>
              <a:pathLst>
                <a:path h="962660" w="3565017">
                  <a:moveTo>
                    <a:pt x="0" y="481330"/>
                  </a:moveTo>
                  <a:cubicBezTo>
                    <a:pt x="0" y="215519"/>
                    <a:pt x="798068" y="0"/>
                    <a:pt x="1782445" y="0"/>
                  </a:cubicBezTo>
                  <a:cubicBezTo>
                    <a:pt x="2766822" y="0"/>
                    <a:pt x="3565017" y="215519"/>
                    <a:pt x="3565017" y="481330"/>
                  </a:cubicBezTo>
                  <a:cubicBezTo>
                    <a:pt x="3565017" y="747141"/>
                    <a:pt x="2766949" y="962660"/>
                    <a:pt x="1782445" y="962660"/>
                  </a:cubicBezTo>
                  <a:cubicBezTo>
                    <a:pt x="797941" y="962660"/>
                    <a:pt x="0" y="747141"/>
                    <a:pt x="0" y="4813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1" id="21" descr="Your startup LOGO"/>
            <p:cNvSpPr/>
            <p:nvPr/>
          </p:nvSpPr>
          <p:spPr>
            <a:xfrm flipH="false" flipV="false" rot="0">
              <a:off x="0" y="0"/>
              <a:ext cx="3615817" cy="1013460"/>
            </a:xfrm>
            <a:custGeom>
              <a:avLst/>
              <a:gdLst/>
              <a:ahLst/>
              <a:cxnLst/>
              <a:rect r="r" b="b" t="t" l="l"/>
              <a:pathLst>
                <a:path h="1013460" w="3615817">
                  <a:moveTo>
                    <a:pt x="0" y="506730"/>
                  </a:moveTo>
                  <a:lnTo>
                    <a:pt x="25400" y="506730"/>
                  </a:lnTo>
                  <a:lnTo>
                    <a:pt x="0" y="506730"/>
                  </a:lnTo>
                  <a:cubicBezTo>
                    <a:pt x="0" y="209423"/>
                    <a:pt x="839597" y="0"/>
                    <a:pt x="1807845" y="0"/>
                  </a:cubicBezTo>
                  <a:cubicBezTo>
                    <a:pt x="2776093" y="0"/>
                    <a:pt x="3615817" y="209423"/>
                    <a:pt x="3615817" y="506730"/>
                  </a:cubicBezTo>
                  <a:lnTo>
                    <a:pt x="3590417" y="506730"/>
                  </a:lnTo>
                  <a:lnTo>
                    <a:pt x="3615817" y="506730"/>
                  </a:lnTo>
                  <a:cubicBezTo>
                    <a:pt x="3615817" y="804037"/>
                    <a:pt x="2776220" y="1013460"/>
                    <a:pt x="1807972" y="1013460"/>
                  </a:cubicBezTo>
                  <a:lnTo>
                    <a:pt x="1807972" y="988060"/>
                  </a:lnTo>
                  <a:lnTo>
                    <a:pt x="1807972" y="1013460"/>
                  </a:lnTo>
                  <a:cubicBezTo>
                    <a:pt x="839597" y="1013460"/>
                    <a:pt x="0" y="804037"/>
                    <a:pt x="0" y="506730"/>
                  </a:cubicBezTo>
                  <a:lnTo>
                    <a:pt x="25400" y="506730"/>
                  </a:lnTo>
                  <a:lnTo>
                    <a:pt x="50800" y="506730"/>
                  </a:lnTo>
                  <a:lnTo>
                    <a:pt x="25400" y="506730"/>
                  </a:lnTo>
                  <a:lnTo>
                    <a:pt x="0" y="506730"/>
                  </a:lnTo>
                  <a:moveTo>
                    <a:pt x="50800" y="506730"/>
                  </a:moveTo>
                  <a:cubicBezTo>
                    <a:pt x="50800" y="520700"/>
                    <a:pt x="39370" y="532130"/>
                    <a:pt x="25400" y="532130"/>
                  </a:cubicBezTo>
                  <a:cubicBezTo>
                    <a:pt x="11430" y="532130"/>
                    <a:pt x="0" y="520700"/>
                    <a:pt x="0" y="506730"/>
                  </a:cubicBezTo>
                  <a:cubicBezTo>
                    <a:pt x="0" y="492760"/>
                    <a:pt x="11430" y="481330"/>
                    <a:pt x="25400" y="481330"/>
                  </a:cubicBezTo>
                  <a:cubicBezTo>
                    <a:pt x="39370" y="481330"/>
                    <a:pt x="50800" y="492760"/>
                    <a:pt x="50800" y="506730"/>
                  </a:cubicBezTo>
                  <a:cubicBezTo>
                    <a:pt x="50800" y="741045"/>
                    <a:pt x="807212" y="962660"/>
                    <a:pt x="1807845" y="962660"/>
                  </a:cubicBezTo>
                  <a:cubicBezTo>
                    <a:pt x="2808478" y="962660"/>
                    <a:pt x="3565017" y="741045"/>
                    <a:pt x="3565017" y="506730"/>
                  </a:cubicBezTo>
                  <a:cubicBezTo>
                    <a:pt x="3565017" y="272415"/>
                    <a:pt x="2808605" y="50800"/>
                    <a:pt x="1807845" y="50800"/>
                  </a:cubicBezTo>
                  <a:lnTo>
                    <a:pt x="1807845" y="25400"/>
                  </a:lnTo>
                  <a:lnTo>
                    <a:pt x="1807845" y="50800"/>
                  </a:lnTo>
                  <a:cubicBezTo>
                    <a:pt x="807212" y="50800"/>
                    <a:pt x="50800" y="272415"/>
                    <a:pt x="50800" y="506730"/>
                  </a:cubicBezTo>
                  <a:close/>
                </a:path>
              </a:pathLst>
            </a:custGeom>
            <a:solidFill>
              <a:srgbClr val="8064A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3615782" cy="1070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XENOVATE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900079" y="4050048"/>
            <a:ext cx="524926" cy="524926"/>
          </a:xfrm>
          <a:custGeom>
            <a:avLst/>
            <a:gdLst/>
            <a:ahLst/>
            <a:cxnLst/>
            <a:rect r="r" b="b" t="t" l="l"/>
            <a:pathLst>
              <a:path h="524926" w="524926">
                <a:moveTo>
                  <a:pt x="0" y="0"/>
                </a:moveTo>
                <a:lnTo>
                  <a:pt x="524926" y="0"/>
                </a:lnTo>
                <a:lnTo>
                  <a:pt x="524926" y="524926"/>
                </a:lnTo>
                <a:lnTo>
                  <a:pt x="0" y="524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91594" y="6582202"/>
            <a:ext cx="541896" cy="538509"/>
          </a:xfrm>
          <a:custGeom>
            <a:avLst/>
            <a:gdLst/>
            <a:ahLst/>
            <a:cxnLst/>
            <a:rect r="r" b="b" t="t" l="l"/>
            <a:pathLst>
              <a:path h="538509" w="541896">
                <a:moveTo>
                  <a:pt x="0" y="0"/>
                </a:moveTo>
                <a:lnTo>
                  <a:pt x="541896" y="0"/>
                </a:lnTo>
                <a:lnTo>
                  <a:pt x="541896" y="538509"/>
                </a:lnTo>
                <a:lnTo>
                  <a:pt x="0" y="5385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258456" y="4381566"/>
            <a:ext cx="561620" cy="386816"/>
          </a:xfrm>
          <a:custGeom>
            <a:avLst/>
            <a:gdLst/>
            <a:ahLst/>
            <a:cxnLst/>
            <a:rect r="r" b="b" t="t" l="l"/>
            <a:pathLst>
              <a:path h="386816" w="561620">
                <a:moveTo>
                  <a:pt x="0" y="0"/>
                </a:moveTo>
                <a:lnTo>
                  <a:pt x="561620" y="0"/>
                </a:lnTo>
                <a:lnTo>
                  <a:pt x="561620" y="386816"/>
                </a:lnTo>
                <a:lnTo>
                  <a:pt x="0" y="3868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334786" y="6163963"/>
            <a:ext cx="408960" cy="515225"/>
          </a:xfrm>
          <a:custGeom>
            <a:avLst/>
            <a:gdLst/>
            <a:ahLst/>
            <a:cxnLst/>
            <a:rect r="r" b="b" t="t" l="l"/>
            <a:pathLst>
              <a:path h="515225" w="408960">
                <a:moveTo>
                  <a:pt x="0" y="0"/>
                </a:moveTo>
                <a:lnTo>
                  <a:pt x="408960" y="0"/>
                </a:lnTo>
                <a:lnTo>
                  <a:pt x="408960" y="515226"/>
                </a:lnTo>
                <a:lnTo>
                  <a:pt x="0" y="515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879517" y="3897764"/>
            <a:ext cx="405070" cy="417061"/>
          </a:xfrm>
          <a:custGeom>
            <a:avLst/>
            <a:gdLst/>
            <a:ahLst/>
            <a:cxnLst/>
            <a:rect r="r" b="b" t="t" l="l"/>
            <a:pathLst>
              <a:path h="417061" w="405070">
                <a:moveTo>
                  <a:pt x="0" y="0"/>
                </a:moveTo>
                <a:lnTo>
                  <a:pt x="405070" y="0"/>
                </a:lnTo>
                <a:lnTo>
                  <a:pt x="405070" y="417061"/>
                </a:lnTo>
                <a:lnTo>
                  <a:pt x="0" y="4170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831386" y="5143500"/>
            <a:ext cx="514069" cy="476156"/>
          </a:xfrm>
          <a:custGeom>
            <a:avLst/>
            <a:gdLst/>
            <a:ahLst/>
            <a:cxnLst/>
            <a:rect r="r" b="b" t="t" l="l"/>
            <a:pathLst>
              <a:path h="476156" w="514069">
                <a:moveTo>
                  <a:pt x="0" y="0"/>
                </a:moveTo>
                <a:lnTo>
                  <a:pt x="514069" y="0"/>
                </a:lnTo>
                <a:lnTo>
                  <a:pt x="514069" y="476156"/>
                </a:lnTo>
                <a:lnTo>
                  <a:pt x="0" y="4761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9892254" y="6447382"/>
            <a:ext cx="392334" cy="463614"/>
          </a:xfrm>
          <a:custGeom>
            <a:avLst/>
            <a:gdLst/>
            <a:ahLst/>
            <a:cxnLst/>
            <a:rect r="r" b="b" t="t" l="l"/>
            <a:pathLst>
              <a:path h="463614" w="392334">
                <a:moveTo>
                  <a:pt x="0" y="0"/>
                </a:moveTo>
                <a:lnTo>
                  <a:pt x="392333" y="0"/>
                </a:lnTo>
                <a:lnTo>
                  <a:pt x="392333" y="463614"/>
                </a:lnTo>
                <a:lnTo>
                  <a:pt x="0" y="46361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5410307" y="3095544"/>
            <a:ext cx="3443166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b="true" sz="2700" u="sng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Market Feasibility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97431" y="2151803"/>
            <a:ext cx="796187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b="true" sz="3150" u="sng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ANALYSIS OF FEASIBILITY OF DATA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22186" y="3095544"/>
            <a:ext cx="3550162" cy="481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b="true" sz="2700" u="sng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Technical Feasibility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84300" y="3977202"/>
            <a:ext cx="3398757" cy="411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required technologies </a:t>
            </a:r>
            <a:r>
              <a:rPr lang="en-US" sz="2400" b="true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(react.js , MySQL , FastAPI)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readily available and well documented , making development feasible. </a:t>
            </a: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Cloud platforms ensure </a:t>
            </a:r>
            <a:r>
              <a:rPr lang="en-US" sz="2400" b="true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scalability and performance</a:t>
            </a: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944055" y="4247404"/>
            <a:ext cx="2909418" cy="362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is a growing interest in digital learning , especially in rural sectors.</a:t>
            </a: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solution aligns with the growing trend of </a:t>
            </a:r>
            <a:r>
              <a:rPr lang="en-US" b="true" sz="2400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digital</a:t>
            </a: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true" sz="2400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education</a:t>
            </a: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b="true" sz="2400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virtual experiences</a:t>
            </a: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703574" y="3028869"/>
            <a:ext cx="793129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b="true" sz="3150" u="sng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CHALLENGES &amp; RISKS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513807" y="3857351"/>
            <a:ext cx="6914812" cy="329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b="true" sz="2400" u="sng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 Handling: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Managing and </a:t>
            </a:r>
            <a:r>
              <a:rPr lang="en-US" b="true" sz="2400" i="true">
                <a:solidFill>
                  <a:srgbClr val="FF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storing large lecture</a:t>
            </a:r>
            <a:r>
              <a:rPr lang="en-US" sz="2400" i="true">
                <a:solidFill>
                  <a:srgbClr val="FF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files for daily sharing is a major challenge.</a:t>
            </a: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  <a:r>
              <a:rPr lang="en-US" b="true" sz="2400" u="sng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 Accuracy: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Ensuring </a:t>
            </a:r>
            <a:r>
              <a:rPr lang="en-US" b="true" sz="2400" i="true">
                <a:solidFill>
                  <a:srgbClr val="FF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correct content, reports, and sensitive information</a:t>
            </a:r>
            <a:r>
              <a:rPr lang="en-US" sz="2400" i="true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reach teachers, parents, and authorities is crucial.</a:t>
            </a: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  <a:r>
              <a:rPr lang="en-US" b="true" sz="2400" u="sng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User Adoption: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Engaging users on a virtual platform is difficult, especially for </a:t>
            </a:r>
            <a:r>
              <a:rPr lang="en-US" b="true" sz="2400" i="true">
                <a:solidFill>
                  <a:srgbClr val="FF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non-technical audiences.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289346" y="4730750"/>
            <a:ext cx="15411156" cy="3943349"/>
            <a:chOff x="0" y="0"/>
            <a:chExt cx="20548208" cy="52577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48219" cy="5257800"/>
            </a:xfrm>
            <a:custGeom>
              <a:avLst/>
              <a:gdLst/>
              <a:ahLst/>
              <a:cxnLst/>
              <a:rect r="r" b="b" t="t" l="l"/>
              <a:pathLst>
                <a:path h="5257800" w="20548219">
                  <a:moveTo>
                    <a:pt x="0" y="0"/>
                  </a:moveTo>
                  <a:lnTo>
                    <a:pt x="20548219" y="0"/>
                  </a:lnTo>
                  <a:lnTo>
                    <a:pt x="20548219" y="5257800"/>
                  </a:lnTo>
                  <a:lnTo>
                    <a:pt x="0" y="525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887" r="0" b="-88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9532143"/>
            <a:ext cx="18287998" cy="754857"/>
            <a:chOff x="0" y="0"/>
            <a:chExt cx="24383998" cy="10064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006475"/>
            </a:xfrm>
            <a:custGeom>
              <a:avLst/>
              <a:gdLst/>
              <a:ahLst/>
              <a:cxnLst/>
              <a:rect r="r" b="b" t="t" l="l"/>
              <a:pathLst>
                <a:path h="10064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4400" y="-71438"/>
            <a:ext cx="16459200" cy="1714500"/>
            <a:chOff x="0" y="0"/>
            <a:chExt cx="21945600" cy="228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945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04775"/>
              <a:ext cx="21945600" cy="2390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480"/>
                </a:lnSpc>
              </a:pPr>
              <a:r>
                <a:rPr lang="en-US" sz="5400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IMPACT AND BENEFITS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106400" y="9534530"/>
            <a:ext cx="4267200" cy="547688"/>
            <a:chOff x="0" y="0"/>
            <a:chExt cx="5689600" cy="730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8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5689600">
                  <a:moveTo>
                    <a:pt x="0" y="0"/>
                  </a:moveTo>
                  <a:lnTo>
                    <a:pt x="5689600" y="0"/>
                  </a:lnTo>
                  <a:lnTo>
                    <a:pt x="568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6896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b="true" sz="1800">
                  <a:solidFill>
                    <a:srgbClr val="FFFFFF"/>
                  </a:solidFill>
                  <a:latin typeface="Trade Gothic Bold"/>
                  <a:ea typeface="Trade Gothic Bold"/>
                  <a:cs typeface="Trade Gothic Bold"/>
                  <a:sym typeface="Trade Gothic Bold"/>
                </a:rPr>
                <a:t>5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972300" y="9534530"/>
            <a:ext cx="4806000" cy="547688"/>
            <a:chOff x="0" y="0"/>
            <a:chExt cx="6408000" cy="7302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408000" cy="730250"/>
            </a:xfrm>
            <a:custGeom>
              <a:avLst/>
              <a:gdLst/>
              <a:ahLst/>
              <a:cxnLst/>
              <a:rect r="r" b="b" t="t" l="l"/>
              <a:pathLst>
                <a:path h="730250" w="6408000">
                  <a:moveTo>
                    <a:pt x="0" y="0"/>
                  </a:moveTo>
                  <a:lnTo>
                    <a:pt x="6408000" y="0"/>
                  </a:lnTo>
                  <a:lnTo>
                    <a:pt x="64080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4080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Trade Gothic"/>
                  <a:ea typeface="Trade Gothic"/>
                  <a:cs typeface="Trade Gothic"/>
                  <a:sym typeface="Trade Gothic"/>
                </a:rPr>
                <a:t>@SIH Idea submission- Template</a:t>
              </a: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4762049" y="85645"/>
            <a:ext cx="3313680" cy="1684302"/>
            <a:chOff x="0" y="0"/>
            <a:chExt cx="4418240" cy="2245736"/>
          </a:xfrm>
        </p:grpSpPr>
        <p:sp>
          <p:nvSpPr>
            <p:cNvPr name="Freeform 16" id="16" descr="https://www.sih.gov.in/img1/SIH-Logo.png"/>
            <p:cNvSpPr/>
            <p:nvPr/>
          </p:nvSpPr>
          <p:spPr>
            <a:xfrm flipH="false" flipV="false" rot="0">
              <a:off x="0" y="0"/>
              <a:ext cx="4418203" cy="2245741"/>
            </a:xfrm>
            <a:custGeom>
              <a:avLst/>
              <a:gdLst/>
              <a:ahLst/>
              <a:cxnLst/>
              <a:rect r="r" b="b" t="t" l="l"/>
              <a:pathLst>
                <a:path h="2245741" w="4418203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07256" y="1898662"/>
            <a:ext cx="16473488" cy="6898986"/>
            <a:chOff x="0" y="0"/>
            <a:chExt cx="21964650" cy="91986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964650" cy="9198610"/>
            </a:xfrm>
            <a:custGeom>
              <a:avLst/>
              <a:gdLst/>
              <a:ahLst/>
              <a:cxnLst/>
              <a:rect r="r" b="b" t="t" l="l"/>
              <a:pathLst>
                <a:path h="9198610" w="21964650">
                  <a:moveTo>
                    <a:pt x="9525" y="0"/>
                  </a:moveTo>
                  <a:lnTo>
                    <a:pt x="21955125" y="0"/>
                  </a:lnTo>
                  <a:cubicBezTo>
                    <a:pt x="21960332" y="0"/>
                    <a:pt x="21964650" y="4318"/>
                    <a:pt x="21964650" y="9525"/>
                  </a:cubicBezTo>
                  <a:lnTo>
                    <a:pt x="21964650" y="9189085"/>
                  </a:lnTo>
                  <a:cubicBezTo>
                    <a:pt x="21964650" y="9194292"/>
                    <a:pt x="21960332" y="9198610"/>
                    <a:pt x="21955125" y="9198610"/>
                  </a:cubicBezTo>
                  <a:lnTo>
                    <a:pt x="9525" y="9198610"/>
                  </a:lnTo>
                  <a:cubicBezTo>
                    <a:pt x="4318" y="9198610"/>
                    <a:pt x="0" y="9194292"/>
                    <a:pt x="0" y="918908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9189085"/>
                  </a:lnTo>
                  <a:lnTo>
                    <a:pt x="9525" y="9189085"/>
                  </a:lnTo>
                  <a:lnTo>
                    <a:pt x="9525" y="9179560"/>
                  </a:lnTo>
                  <a:lnTo>
                    <a:pt x="21955125" y="9179560"/>
                  </a:lnTo>
                  <a:lnTo>
                    <a:pt x="21955125" y="9189085"/>
                  </a:lnTo>
                  <a:lnTo>
                    <a:pt x="21945600" y="9189085"/>
                  </a:lnTo>
                  <a:lnTo>
                    <a:pt x="21945600" y="9525"/>
                  </a:lnTo>
                  <a:lnTo>
                    <a:pt x="21955125" y="9525"/>
                  </a:lnTo>
                  <a:lnTo>
                    <a:pt x="21955125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A7EBB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289344" y="2312086"/>
            <a:ext cx="15563134" cy="1431160"/>
            <a:chOff x="0" y="0"/>
            <a:chExt cx="20750846" cy="190821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750847" cy="1908214"/>
            </a:xfrm>
            <a:custGeom>
              <a:avLst/>
              <a:gdLst/>
              <a:ahLst/>
              <a:cxnLst/>
              <a:rect r="r" b="b" t="t" l="l"/>
              <a:pathLst>
                <a:path h="1908214" w="20750847">
                  <a:moveTo>
                    <a:pt x="0" y="0"/>
                  </a:moveTo>
                  <a:lnTo>
                    <a:pt x="20750847" y="0"/>
                  </a:lnTo>
                  <a:lnTo>
                    <a:pt x="20750847" y="1908214"/>
                  </a:lnTo>
                  <a:lnTo>
                    <a:pt x="0" y="19082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20750846" cy="191773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380048" indent="-190024" lvl="1">
                <a:lnSpc>
                  <a:spcPts val="2520"/>
                </a:lnSpc>
                <a:buFont typeface="Arial"/>
                <a:buChar char="•"/>
              </a:pPr>
              <a:r>
                <a:rPr lang="en-US" b="true" sz="2100" u="sng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Improved Accessibility</a:t>
              </a:r>
              <a:r>
                <a:rPr lang="en-US" sz="2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– Rural students can access lectures anytime, reducing the digital divide.</a:t>
              </a:r>
            </a:p>
            <a:p>
              <a:pPr algn="l" marL="380048" indent="-190024" lvl="1">
                <a:lnSpc>
                  <a:spcPts val="2520"/>
                </a:lnSpc>
                <a:buFont typeface="Arial"/>
                <a:buChar char="•"/>
              </a:pPr>
              <a:r>
                <a:rPr lang="en-US" b="true" sz="2100" u="sng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Enhanced Engagement</a:t>
              </a:r>
              <a:r>
                <a:rPr lang="en-US" sz="2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– Interactive quizzes and planners make learning enjoyable.</a:t>
              </a:r>
            </a:p>
            <a:p>
              <a:pPr algn="l" marL="380048" indent="-190024" lvl="1">
                <a:lnSpc>
                  <a:spcPts val="2520"/>
                </a:lnSpc>
                <a:buFont typeface="Arial"/>
                <a:buChar char="•"/>
              </a:pPr>
              <a:r>
                <a:rPr lang="en-US" b="true" sz="2100" u="sng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Transparency</a:t>
              </a:r>
              <a:r>
                <a:rPr lang="en-US" sz="2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– Teachers, parents, and authorities receive accurate academic updates.</a:t>
              </a:r>
            </a:p>
            <a:p>
              <a:pPr algn="l" marL="380048" indent="-190024" lvl="1">
                <a:lnSpc>
                  <a:spcPts val="2520"/>
                </a:lnSpc>
                <a:buFont typeface="Arial"/>
                <a:buChar char="•"/>
              </a:pPr>
              <a:r>
                <a:rPr lang="en-US" b="true" sz="2100" u="sng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Skill Development</a:t>
              </a:r>
              <a:r>
                <a:rPr lang="en-US" sz="2100" u="sng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– Students and teachers adapt to digital platforms, building technical confidence.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89344" y="3599102"/>
            <a:ext cx="16066008" cy="1431160"/>
            <a:chOff x="0" y="0"/>
            <a:chExt cx="21421344" cy="190821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421344" cy="1908214"/>
            </a:xfrm>
            <a:custGeom>
              <a:avLst/>
              <a:gdLst/>
              <a:ahLst/>
              <a:cxnLst/>
              <a:rect r="r" b="b" t="t" l="l"/>
              <a:pathLst>
                <a:path h="1908214" w="21421344">
                  <a:moveTo>
                    <a:pt x="0" y="0"/>
                  </a:moveTo>
                  <a:lnTo>
                    <a:pt x="21421344" y="0"/>
                  </a:lnTo>
                  <a:lnTo>
                    <a:pt x="21421344" y="1908214"/>
                  </a:lnTo>
                  <a:lnTo>
                    <a:pt x="0" y="19082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21421344" cy="191773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380048" indent="-190024" lvl="1">
                <a:lnSpc>
                  <a:spcPts val="2520"/>
                </a:lnSpc>
                <a:buFont typeface="Arial"/>
                <a:buChar char="•"/>
              </a:pPr>
              <a:r>
                <a:rPr lang="en-US" b="true" sz="2100" u="sng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Technical Feasibility</a:t>
              </a:r>
              <a:r>
                <a:rPr lang="en-US" sz="2100" u="sng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– Use of lightweight frameworks ensures smooth performance on low resources.</a:t>
              </a:r>
            </a:p>
            <a:p>
              <a:pPr algn="l" marL="380048" indent="-190024" lvl="1">
                <a:lnSpc>
                  <a:spcPts val="2520"/>
                </a:lnSpc>
                <a:buFont typeface="Arial"/>
                <a:buChar char="•"/>
              </a:pPr>
              <a:r>
                <a:rPr lang="en-US" b="true" sz="2100" u="sng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Data Handling Insights</a:t>
              </a:r>
              <a:r>
                <a:rPr lang="en-US" sz="2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– Efficient storage strategies help manage large lecture files.</a:t>
              </a:r>
            </a:p>
            <a:p>
              <a:pPr algn="l" marL="380048" indent="-190024" lvl="1">
                <a:lnSpc>
                  <a:spcPts val="2520"/>
                </a:lnSpc>
                <a:buFont typeface="Arial"/>
                <a:buChar char="•"/>
              </a:pPr>
              <a:r>
                <a:rPr lang="en-US" b="true" sz="2100" u="sng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Adoption Strategies</a:t>
              </a:r>
              <a:r>
                <a:rPr lang="en-US" sz="2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– Simple UI/UX encourages non-technical users to participate.</a:t>
              </a:r>
            </a:p>
            <a:p>
              <a:pPr algn="l" marL="380048" indent="-190024" lvl="1">
                <a:lnSpc>
                  <a:spcPts val="2520"/>
                </a:lnSpc>
                <a:buFont typeface="Arial"/>
                <a:buChar char="•"/>
              </a:pPr>
              <a:r>
                <a:rPr lang="en-US" b="true" sz="2100" u="sng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Best Practices</a:t>
              </a:r>
              <a:r>
                <a:rPr lang="en-US" sz="2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– Referenced models from existing e-learning solutions guided design improvements.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75610" y="359319"/>
            <a:ext cx="2711836" cy="760078"/>
            <a:chOff x="0" y="0"/>
            <a:chExt cx="3615782" cy="1013438"/>
          </a:xfrm>
        </p:grpSpPr>
        <p:sp>
          <p:nvSpPr>
            <p:cNvPr name="Freeform 26" id="26" descr="Your startup LOGO"/>
            <p:cNvSpPr/>
            <p:nvPr/>
          </p:nvSpPr>
          <p:spPr>
            <a:xfrm flipH="false" flipV="false" rot="0">
              <a:off x="25400" y="25400"/>
              <a:ext cx="3565017" cy="962660"/>
            </a:xfrm>
            <a:custGeom>
              <a:avLst/>
              <a:gdLst/>
              <a:ahLst/>
              <a:cxnLst/>
              <a:rect r="r" b="b" t="t" l="l"/>
              <a:pathLst>
                <a:path h="962660" w="3565017">
                  <a:moveTo>
                    <a:pt x="0" y="481330"/>
                  </a:moveTo>
                  <a:cubicBezTo>
                    <a:pt x="0" y="215519"/>
                    <a:pt x="798068" y="0"/>
                    <a:pt x="1782445" y="0"/>
                  </a:cubicBezTo>
                  <a:cubicBezTo>
                    <a:pt x="2766822" y="0"/>
                    <a:pt x="3565017" y="215519"/>
                    <a:pt x="3565017" y="481330"/>
                  </a:cubicBezTo>
                  <a:cubicBezTo>
                    <a:pt x="3565017" y="747141"/>
                    <a:pt x="2766949" y="962660"/>
                    <a:pt x="1782445" y="962660"/>
                  </a:cubicBezTo>
                  <a:cubicBezTo>
                    <a:pt x="797941" y="962660"/>
                    <a:pt x="0" y="747141"/>
                    <a:pt x="0" y="4813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7" id="27" descr="Your startup LOGO"/>
            <p:cNvSpPr/>
            <p:nvPr/>
          </p:nvSpPr>
          <p:spPr>
            <a:xfrm flipH="false" flipV="false" rot="0">
              <a:off x="0" y="0"/>
              <a:ext cx="3615817" cy="1013460"/>
            </a:xfrm>
            <a:custGeom>
              <a:avLst/>
              <a:gdLst/>
              <a:ahLst/>
              <a:cxnLst/>
              <a:rect r="r" b="b" t="t" l="l"/>
              <a:pathLst>
                <a:path h="1013460" w="3615817">
                  <a:moveTo>
                    <a:pt x="0" y="506730"/>
                  </a:moveTo>
                  <a:lnTo>
                    <a:pt x="25400" y="506730"/>
                  </a:lnTo>
                  <a:lnTo>
                    <a:pt x="0" y="506730"/>
                  </a:lnTo>
                  <a:cubicBezTo>
                    <a:pt x="0" y="209423"/>
                    <a:pt x="839597" y="0"/>
                    <a:pt x="1807845" y="0"/>
                  </a:cubicBezTo>
                  <a:cubicBezTo>
                    <a:pt x="2776093" y="0"/>
                    <a:pt x="3615817" y="209423"/>
                    <a:pt x="3615817" y="506730"/>
                  </a:cubicBezTo>
                  <a:lnTo>
                    <a:pt x="3590417" y="506730"/>
                  </a:lnTo>
                  <a:lnTo>
                    <a:pt x="3615817" y="506730"/>
                  </a:lnTo>
                  <a:cubicBezTo>
                    <a:pt x="3615817" y="804037"/>
                    <a:pt x="2776220" y="1013460"/>
                    <a:pt x="1807972" y="1013460"/>
                  </a:cubicBezTo>
                  <a:lnTo>
                    <a:pt x="1807972" y="988060"/>
                  </a:lnTo>
                  <a:lnTo>
                    <a:pt x="1807972" y="1013460"/>
                  </a:lnTo>
                  <a:cubicBezTo>
                    <a:pt x="839597" y="1013460"/>
                    <a:pt x="0" y="804037"/>
                    <a:pt x="0" y="506730"/>
                  </a:cubicBezTo>
                  <a:lnTo>
                    <a:pt x="25400" y="506730"/>
                  </a:lnTo>
                  <a:lnTo>
                    <a:pt x="50800" y="506730"/>
                  </a:lnTo>
                  <a:lnTo>
                    <a:pt x="25400" y="506730"/>
                  </a:lnTo>
                  <a:lnTo>
                    <a:pt x="0" y="506730"/>
                  </a:lnTo>
                  <a:moveTo>
                    <a:pt x="50800" y="506730"/>
                  </a:moveTo>
                  <a:cubicBezTo>
                    <a:pt x="50800" y="520700"/>
                    <a:pt x="39370" y="532130"/>
                    <a:pt x="25400" y="532130"/>
                  </a:cubicBezTo>
                  <a:cubicBezTo>
                    <a:pt x="11430" y="532130"/>
                    <a:pt x="0" y="520700"/>
                    <a:pt x="0" y="506730"/>
                  </a:cubicBezTo>
                  <a:cubicBezTo>
                    <a:pt x="0" y="492760"/>
                    <a:pt x="11430" y="481330"/>
                    <a:pt x="25400" y="481330"/>
                  </a:cubicBezTo>
                  <a:cubicBezTo>
                    <a:pt x="39370" y="481330"/>
                    <a:pt x="50800" y="492760"/>
                    <a:pt x="50800" y="506730"/>
                  </a:cubicBezTo>
                  <a:cubicBezTo>
                    <a:pt x="50800" y="741045"/>
                    <a:pt x="807212" y="962660"/>
                    <a:pt x="1807845" y="962660"/>
                  </a:cubicBezTo>
                  <a:cubicBezTo>
                    <a:pt x="2808478" y="962660"/>
                    <a:pt x="3565017" y="741045"/>
                    <a:pt x="3565017" y="506730"/>
                  </a:cubicBezTo>
                  <a:cubicBezTo>
                    <a:pt x="3565017" y="272415"/>
                    <a:pt x="2808605" y="50800"/>
                    <a:pt x="1807845" y="50800"/>
                  </a:cubicBezTo>
                  <a:lnTo>
                    <a:pt x="1807845" y="25400"/>
                  </a:lnTo>
                  <a:lnTo>
                    <a:pt x="1807845" y="50800"/>
                  </a:lnTo>
                  <a:cubicBezTo>
                    <a:pt x="807212" y="50800"/>
                    <a:pt x="50800" y="272415"/>
                    <a:pt x="50800" y="506730"/>
                  </a:cubicBezTo>
                  <a:close/>
                </a:path>
              </a:pathLst>
            </a:custGeom>
            <a:solidFill>
              <a:srgbClr val="8064A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3615782" cy="1070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XENOVATE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532143"/>
            <a:ext cx="18287998" cy="754857"/>
            <a:chOff x="0" y="0"/>
            <a:chExt cx="24383998" cy="1006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006475"/>
            </a:xfrm>
            <a:custGeom>
              <a:avLst/>
              <a:gdLst/>
              <a:ahLst/>
              <a:cxnLst/>
              <a:rect r="r" b="b" t="t" l="l"/>
              <a:pathLst>
                <a:path h="10064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4400" y="-71438"/>
            <a:ext cx="16459200" cy="1714500"/>
            <a:chOff x="0" y="0"/>
            <a:chExt cx="21945600" cy="228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945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21945600" cy="2390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480"/>
                </a:lnSpc>
              </a:pPr>
              <a:r>
                <a:rPr lang="en-US" sz="5400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RESEARCH  AND REFERENCES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106400" y="9534530"/>
            <a:ext cx="4267200" cy="547688"/>
            <a:chOff x="0" y="0"/>
            <a:chExt cx="5689600" cy="7302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8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5689600">
                  <a:moveTo>
                    <a:pt x="0" y="0"/>
                  </a:moveTo>
                  <a:lnTo>
                    <a:pt x="5689600" y="0"/>
                  </a:lnTo>
                  <a:lnTo>
                    <a:pt x="568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6896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b="true" sz="1800">
                  <a:solidFill>
                    <a:srgbClr val="FFFFFF"/>
                  </a:solidFill>
                  <a:latin typeface="Trade Gothic Bold"/>
                  <a:ea typeface="Trade Gothic Bold"/>
                  <a:cs typeface="Trade Gothic Bold"/>
                  <a:sym typeface="Trade Gothic Bold"/>
                </a:rPr>
                <a:t>6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972300" y="9534530"/>
            <a:ext cx="4806000" cy="547688"/>
            <a:chOff x="0" y="0"/>
            <a:chExt cx="6408000" cy="7302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408000" cy="730250"/>
            </a:xfrm>
            <a:custGeom>
              <a:avLst/>
              <a:gdLst/>
              <a:ahLst/>
              <a:cxnLst/>
              <a:rect r="r" b="b" t="t" l="l"/>
              <a:pathLst>
                <a:path h="730250" w="6408000">
                  <a:moveTo>
                    <a:pt x="0" y="0"/>
                  </a:moveTo>
                  <a:lnTo>
                    <a:pt x="6408000" y="0"/>
                  </a:lnTo>
                  <a:lnTo>
                    <a:pt x="64080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64080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Trade Gothic"/>
                  <a:ea typeface="Trade Gothic"/>
                  <a:cs typeface="Trade Gothic"/>
                  <a:sym typeface="Trade Gothic"/>
                </a:rPr>
                <a:t>@SIH Idea submission- Template</a:t>
              </a: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4762049" y="85645"/>
            <a:ext cx="3313680" cy="1684302"/>
            <a:chOff x="0" y="0"/>
            <a:chExt cx="4418240" cy="2245736"/>
          </a:xfrm>
        </p:grpSpPr>
        <p:sp>
          <p:nvSpPr>
            <p:cNvPr name="Freeform 14" id="14" descr="https://www.sih.gov.in/img1/SIH-Logo.png"/>
            <p:cNvSpPr/>
            <p:nvPr/>
          </p:nvSpPr>
          <p:spPr>
            <a:xfrm flipH="false" flipV="false" rot="0">
              <a:off x="0" y="0"/>
              <a:ext cx="4418203" cy="2245741"/>
            </a:xfrm>
            <a:custGeom>
              <a:avLst/>
              <a:gdLst/>
              <a:ahLst/>
              <a:cxnLst/>
              <a:rect r="r" b="b" t="t" l="l"/>
              <a:pathLst>
                <a:path h="2245741" w="4418203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17780" y="2529614"/>
            <a:ext cx="15852436" cy="6013192"/>
            <a:chOff x="0" y="0"/>
            <a:chExt cx="21136582" cy="801758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136611" cy="8017552"/>
            </a:xfrm>
            <a:custGeom>
              <a:avLst/>
              <a:gdLst/>
              <a:ahLst/>
              <a:cxnLst/>
              <a:rect r="r" b="b" t="t" l="l"/>
              <a:pathLst>
                <a:path h="8017552" w="21136611">
                  <a:moveTo>
                    <a:pt x="9525" y="0"/>
                  </a:moveTo>
                  <a:lnTo>
                    <a:pt x="21127086" y="0"/>
                  </a:lnTo>
                  <a:cubicBezTo>
                    <a:pt x="21132293" y="0"/>
                    <a:pt x="21136611" y="5552"/>
                    <a:pt x="21136611" y="12246"/>
                  </a:cubicBezTo>
                  <a:lnTo>
                    <a:pt x="21136611" y="8005306"/>
                  </a:lnTo>
                  <a:cubicBezTo>
                    <a:pt x="21136611" y="8012001"/>
                    <a:pt x="21132293" y="8017552"/>
                    <a:pt x="21127086" y="8017552"/>
                  </a:cubicBezTo>
                  <a:lnTo>
                    <a:pt x="9525" y="8017552"/>
                  </a:lnTo>
                  <a:cubicBezTo>
                    <a:pt x="4318" y="8017552"/>
                    <a:pt x="0" y="8012001"/>
                    <a:pt x="0" y="8005306"/>
                  </a:cubicBezTo>
                  <a:lnTo>
                    <a:pt x="0" y="12246"/>
                  </a:lnTo>
                  <a:cubicBezTo>
                    <a:pt x="0" y="5552"/>
                    <a:pt x="4318" y="0"/>
                    <a:pt x="9525" y="0"/>
                  </a:cubicBezTo>
                  <a:moveTo>
                    <a:pt x="9525" y="24492"/>
                  </a:moveTo>
                  <a:lnTo>
                    <a:pt x="9525" y="12246"/>
                  </a:lnTo>
                  <a:lnTo>
                    <a:pt x="19050" y="12246"/>
                  </a:lnTo>
                  <a:lnTo>
                    <a:pt x="19050" y="8005306"/>
                  </a:lnTo>
                  <a:lnTo>
                    <a:pt x="9525" y="8005306"/>
                  </a:lnTo>
                  <a:lnTo>
                    <a:pt x="9525" y="7993060"/>
                  </a:lnTo>
                  <a:lnTo>
                    <a:pt x="21127086" y="7993060"/>
                  </a:lnTo>
                  <a:lnTo>
                    <a:pt x="21127086" y="8005306"/>
                  </a:lnTo>
                  <a:lnTo>
                    <a:pt x="21117561" y="8005306"/>
                  </a:lnTo>
                  <a:lnTo>
                    <a:pt x="21117561" y="12246"/>
                  </a:lnTo>
                  <a:lnTo>
                    <a:pt x="21127086" y="12246"/>
                  </a:lnTo>
                  <a:lnTo>
                    <a:pt x="21127086" y="24492"/>
                  </a:lnTo>
                  <a:lnTo>
                    <a:pt x="9525" y="24492"/>
                  </a:lnTo>
                  <a:close/>
                </a:path>
              </a:pathLst>
            </a:custGeom>
            <a:solidFill>
              <a:srgbClr val="4A7EBB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594294" y="3126385"/>
            <a:ext cx="15099411" cy="476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4339" indent="-217169" lvl="1">
              <a:lnSpc>
                <a:spcPts val="287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Nabha Foundation — Education Programs, Nabha (free, equitable, quality education, Navi Disha Schools) - </a:t>
            </a:r>
            <a:r>
              <a:rPr lang="en-US" b="true" sz="2399" u="sng">
                <a:solidFill>
                  <a:srgbClr val="0000FF"/>
                </a:solidFill>
                <a:latin typeface="Calibri (MS) Bold"/>
                <a:ea typeface="Calibri (MS) Bold"/>
                <a:cs typeface="Calibri (MS) Bold"/>
                <a:sym typeface="Calibri (MS) Bold"/>
                <a:hlinkClick r:id="rId4" tooltip="https://thenabhafoundation.org/education/"/>
              </a:rPr>
              <a:t>https://thenabhafoundation.org/education/</a:t>
            </a:r>
          </a:p>
          <a:p>
            <a:pPr algn="l" marL="434339" indent="-217169" lvl="1">
              <a:lnSpc>
                <a:spcPts val="2879"/>
              </a:lnSpc>
            </a:pPr>
          </a:p>
          <a:p>
            <a:pPr algn="l" marL="434339" indent="-217169" lvl="1">
              <a:lnSpc>
                <a:spcPts val="287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Annual Status of Education Report 2024 — Punjab Rural Data (enrollment, learning levels, school resources) - </a:t>
            </a:r>
            <a:r>
              <a:rPr lang="en-US" b="true" sz="2399" u="sng">
                <a:solidFill>
                  <a:srgbClr val="0000FF"/>
                </a:solidFill>
                <a:latin typeface="Calibri (MS) Bold"/>
                <a:ea typeface="Calibri (MS) Bold"/>
                <a:cs typeface="Calibri (MS) Bold"/>
                <a:sym typeface="Calibri (MS) Bold"/>
                <a:hlinkClick r:id="rId5" tooltip="https://asercentre.org/wp-content/uploads/2022/12/Punjab-1.pdf"/>
              </a:rPr>
              <a:t>https://asercentre.org/wp-content/uploads/2022/12/Punjab-1.pdf</a:t>
            </a:r>
          </a:p>
          <a:p>
            <a:pPr algn="l" marL="434339" indent="-217169" lvl="1">
              <a:lnSpc>
                <a:spcPts val="2879"/>
              </a:lnSpc>
            </a:pPr>
          </a:p>
          <a:p>
            <a:pPr algn="l" marL="434339" indent="-217169" lvl="1">
              <a:lnSpc>
                <a:spcPts val="287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“ASER 2024: In rural Punjab, only 34% class-III kids can read basic text but arithmetic skills improve significantly” — Indian Express article Nabha Power - </a:t>
            </a:r>
            <a:r>
              <a:rPr lang="en-US" b="true" sz="2399" u="sng">
                <a:solidFill>
                  <a:srgbClr val="0000FF"/>
                </a:solidFill>
                <a:latin typeface="Calibri (MS) Bold"/>
                <a:ea typeface="Calibri (MS) Bold"/>
                <a:cs typeface="Calibri (MS) Bold"/>
                <a:sym typeface="Calibri (MS) Bold"/>
                <a:hlinkClick r:id="rId6" tooltip="https://indianexpress.com/article/cities/chandigarh/aser-punjab-class-3-students-can-read-basic-text-arithmetic-skills-9803822/"/>
              </a:rPr>
              <a:t>https://indianexpress.com/article/cities/chandigarh/aser-punjab-class-3-students-can-read-basic-text-arithmetic-skills-9803822/</a:t>
            </a:r>
          </a:p>
          <a:p>
            <a:pPr algn="l" marL="434339" indent="-217169" lvl="1">
              <a:lnSpc>
                <a:spcPts val="2879"/>
              </a:lnSpc>
            </a:pPr>
          </a:p>
          <a:p>
            <a:pPr algn="l" marL="434339" indent="-217169" lvl="1">
              <a:lnSpc>
                <a:spcPts val="287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CSR: To Promote Inclusive Education, Distribution of School Kits to Rural Students - </a:t>
            </a:r>
            <a:r>
              <a:rPr lang="en-US" b="true" sz="2399" u="sng">
                <a:solidFill>
                  <a:srgbClr val="0000FF"/>
                </a:solidFill>
                <a:latin typeface="Calibri (MS) Bold"/>
                <a:ea typeface="Calibri (MS) Bold"/>
                <a:cs typeface="Calibri (MS) Bold"/>
                <a:sym typeface="Calibri (MS) Bold"/>
                <a:hlinkClick r:id="rId7" tooltip="https://csrbox.org/Impact/description/India_CSR_news_To-Promote-Inclusive-Education,-Nabha-Power-Distributes-School-Kits-to-Rural-Students_2155"/>
              </a:rPr>
              <a:t>https://csrbox.org/Impact/description/India_CSR_news_To-Promote-Inclusive-Education,-Nabha-Power-Distributes-School-Kits-to-Rural-Students_2155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475610" y="359319"/>
            <a:ext cx="2711836" cy="760078"/>
            <a:chOff x="0" y="0"/>
            <a:chExt cx="3615782" cy="1013438"/>
          </a:xfrm>
        </p:grpSpPr>
        <p:sp>
          <p:nvSpPr>
            <p:cNvPr name="Freeform 19" id="19" descr="Your startup LOGO"/>
            <p:cNvSpPr/>
            <p:nvPr/>
          </p:nvSpPr>
          <p:spPr>
            <a:xfrm flipH="false" flipV="false" rot="0">
              <a:off x="25400" y="25400"/>
              <a:ext cx="3565017" cy="962660"/>
            </a:xfrm>
            <a:custGeom>
              <a:avLst/>
              <a:gdLst/>
              <a:ahLst/>
              <a:cxnLst/>
              <a:rect r="r" b="b" t="t" l="l"/>
              <a:pathLst>
                <a:path h="962660" w="3565017">
                  <a:moveTo>
                    <a:pt x="0" y="481330"/>
                  </a:moveTo>
                  <a:cubicBezTo>
                    <a:pt x="0" y="215519"/>
                    <a:pt x="798068" y="0"/>
                    <a:pt x="1782445" y="0"/>
                  </a:cubicBezTo>
                  <a:cubicBezTo>
                    <a:pt x="2766822" y="0"/>
                    <a:pt x="3565017" y="215519"/>
                    <a:pt x="3565017" y="481330"/>
                  </a:cubicBezTo>
                  <a:cubicBezTo>
                    <a:pt x="3565017" y="747141"/>
                    <a:pt x="2766949" y="962660"/>
                    <a:pt x="1782445" y="962660"/>
                  </a:cubicBezTo>
                  <a:cubicBezTo>
                    <a:pt x="797941" y="962660"/>
                    <a:pt x="0" y="747141"/>
                    <a:pt x="0" y="4813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 descr="Your startup LOGO"/>
            <p:cNvSpPr/>
            <p:nvPr/>
          </p:nvSpPr>
          <p:spPr>
            <a:xfrm flipH="false" flipV="false" rot="0">
              <a:off x="0" y="0"/>
              <a:ext cx="3615817" cy="1013460"/>
            </a:xfrm>
            <a:custGeom>
              <a:avLst/>
              <a:gdLst/>
              <a:ahLst/>
              <a:cxnLst/>
              <a:rect r="r" b="b" t="t" l="l"/>
              <a:pathLst>
                <a:path h="1013460" w="3615817">
                  <a:moveTo>
                    <a:pt x="0" y="506730"/>
                  </a:moveTo>
                  <a:lnTo>
                    <a:pt x="25400" y="506730"/>
                  </a:lnTo>
                  <a:lnTo>
                    <a:pt x="0" y="506730"/>
                  </a:lnTo>
                  <a:cubicBezTo>
                    <a:pt x="0" y="209423"/>
                    <a:pt x="839597" y="0"/>
                    <a:pt x="1807845" y="0"/>
                  </a:cubicBezTo>
                  <a:cubicBezTo>
                    <a:pt x="2776093" y="0"/>
                    <a:pt x="3615817" y="209423"/>
                    <a:pt x="3615817" y="506730"/>
                  </a:cubicBezTo>
                  <a:lnTo>
                    <a:pt x="3590417" y="506730"/>
                  </a:lnTo>
                  <a:lnTo>
                    <a:pt x="3615817" y="506730"/>
                  </a:lnTo>
                  <a:cubicBezTo>
                    <a:pt x="3615817" y="804037"/>
                    <a:pt x="2776220" y="1013460"/>
                    <a:pt x="1807972" y="1013460"/>
                  </a:cubicBezTo>
                  <a:lnTo>
                    <a:pt x="1807972" y="988060"/>
                  </a:lnTo>
                  <a:lnTo>
                    <a:pt x="1807972" y="1013460"/>
                  </a:lnTo>
                  <a:cubicBezTo>
                    <a:pt x="839597" y="1013460"/>
                    <a:pt x="0" y="804037"/>
                    <a:pt x="0" y="506730"/>
                  </a:cubicBezTo>
                  <a:lnTo>
                    <a:pt x="25400" y="506730"/>
                  </a:lnTo>
                  <a:lnTo>
                    <a:pt x="50800" y="506730"/>
                  </a:lnTo>
                  <a:lnTo>
                    <a:pt x="25400" y="506730"/>
                  </a:lnTo>
                  <a:lnTo>
                    <a:pt x="0" y="506730"/>
                  </a:lnTo>
                  <a:moveTo>
                    <a:pt x="50800" y="506730"/>
                  </a:moveTo>
                  <a:cubicBezTo>
                    <a:pt x="50800" y="520700"/>
                    <a:pt x="39370" y="532130"/>
                    <a:pt x="25400" y="532130"/>
                  </a:cubicBezTo>
                  <a:cubicBezTo>
                    <a:pt x="11430" y="532130"/>
                    <a:pt x="0" y="520700"/>
                    <a:pt x="0" y="506730"/>
                  </a:cubicBezTo>
                  <a:cubicBezTo>
                    <a:pt x="0" y="492760"/>
                    <a:pt x="11430" y="481330"/>
                    <a:pt x="25400" y="481330"/>
                  </a:cubicBezTo>
                  <a:cubicBezTo>
                    <a:pt x="39370" y="481330"/>
                    <a:pt x="50800" y="492760"/>
                    <a:pt x="50800" y="506730"/>
                  </a:cubicBezTo>
                  <a:cubicBezTo>
                    <a:pt x="50800" y="741045"/>
                    <a:pt x="807212" y="962660"/>
                    <a:pt x="1807845" y="962660"/>
                  </a:cubicBezTo>
                  <a:cubicBezTo>
                    <a:pt x="2808478" y="962660"/>
                    <a:pt x="3565017" y="741045"/>
                    <a:pt x="3565017" y="506730"/>
                  </a:cubicBezTo>
                  <a:cubicBezTo>
                    <a:pt x="3565017" y="272415"/>
                    <a:pt x="2808605" y="50800"/>
                    <a:pt x="1807845" y="50800"/>
                  </a:cubicBezTo>
                  <a:lnTo>
                    <a:pt x="1807845" y="25400"/>
                  </a:lnTo>
                  <a:lnTo>
                    <a:pt x="1807845" y="50800"/>
                  </a:lnTo>
                  <a:cubicBezTo>
                    <a:pt x="807212" y="50800"/>
                    <a:pt x="50800" y="272415"/>
                    <a:pt x="50800" y="506730"/>
                  </a:cubicBezTo>
                  <a:close/>
                </a:path>
              </a:pathLst>
            </a:custGeom>
            <a:solidFill>
              <a:srgbClr val="8064A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3615782" cy="1070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XENOVATE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DAGzJlLd23U</dc:identifier>
  <dcterms:modified xsi:type="dcterms:W3CDTF">2011-08-01T06:04:30Z</dcterms:modified>
  <cp:revision>1</cp:revision>
  <dc:title>SIH2025-IDEA-Presentation-Format[1].pptx</dc:title>
</cp:coreProperties>
</file>